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  <p:sldMasterId id="2147483960" r:id="rId2"/>
  </p:sldMasterIdLst>
  <p:notesMasterIdLst>
    <p:notesMasterId r:id="rId59"/>
  </p:notesMasterIdLst>
  <p:sldIdLst>
    <p:sldId id="470" r:id="rId3"/>
    <p:sldId id="493" r:id="rId4"/>
    <p:sldId id="494" r:id="rId5"/>
    <p:sldId id="495" r:id="rId6"/>
    <p:sldId id="496" r:id="rId7"/>
    <p:sldId id="499" r:id="rId8"/>
    <p:sldId id="500" r:id="rId9"/>
    <p:sldId id="501" r:id="rId10"/>
    <p:sldId id="502" r:id="rId11"/>
    <p:sldId id="503" r:id="rId12"/>
    <p:sldId id="582" r:id="rId13"/>
    <p:sldId id="580" r:id="rId14"/>
    <p:sldId id="581" r:id="rId15"/>
    <p:sldId id="567" r:id="rId16"/>
    <p:sldId id="570" r:id="rId17"/>
    <p:sldId id="571" r:id="rId18"/>
    <p:sldId id="572" r:id="rId19"/>
    <p:sldId id="504" r:id="rId20"/>
    <p:sldId id="505" r:id="rId21"/>
    <p:sldId id="506" r:id="rId22"/>
    <p:sldId id="508" r:id="rId23"/>
    <p:sldId id="509" r:id="rId24"/>
    <p:sldId id="510" r:id="rId25"/>
    <p:sldId id="511" r:id="rId26"/>
    <p:sldId id="512" r:id="rId27"/>
    <p:sldId id="513" r:id="rId28"/>
    <p:sldId id="514" r:id="rId29"/>
    <p:sldId id="515" r:id="rId30"/>
    <p:sldId id="516" r:id="rId31"/>
    <p:sldId id="526" r:id="rId32"/>
    <p:sldId id="527" r:id="rId33"/>
    <p:sldId id="528" r:id="rId34"/>
    <p:sldId id="529" r:id="rId35"/>
    <p:sldId id="530" r:id="rId36"/>
    <p:sldId id="531" r:id="rId37"/>
    <p:sldId id="532" r:id="rId38"/>
    <p:sldId id="533" r:id="rId39"/>
    <p:sldId id="534" r:id="rId40"/>
    <p:sldId id="535" r:id="rId41"/>
    <p:sldId id="536" r:id="rId42"/>
    <p:sldId id="537" r:id="rId43"/>
    <p:sldId id="542" r:id="rId44"/>
    <p:sldId id="544" r:id="rId45"/>
    <p:sldId id="549" r:id="rId46"/>
    <p:sldId id="550" r:id="rId47"/>
    <p:sldId id="560" r:id="rId48"/>
    <p:sldId id="520" r:id="rId49"/>
    <p:sldId id="521" r:id="rId50"/>
    <p:sldId id="522" r:id="rId51"/>
    <p:sldId id="573" r:id="rId52"/>
    <p:sldId id="574" r:id="rId53"/>
    <p:sldId id="575" r:id="rId54"/>
    <p:sldId id="576" r:id="rId55"/>
    <p:sldId id="578" r:id="rId56"/>
    <p:sldId id="577" r:id="rId57"/>
    <p:sldId id="525" r:id="rId5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0000"/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88099" autoAdjust="0"/>
  </p:normalViewPr>
  <p:slideViewPr>
    <p:cSldViewPr>
      <p:cViewPr>
        <p:scale>
          <a:sx n="70" d="100"/>
          <a:sy n="70" d="100"/>
        </p:scale>
        <p:origin x="-13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E9B837-7139-42EB-9758-3F9E87C0D590}" type="doc">
      <dgm:prSet loTypeId="urn:microsoft.com/office/officeart/2005/8/layout/venn1" loCatId="relationship" qsTypeId="urn:microsoft.com/office/officeart/2005/8/quickstyle/simple1" qsCatId="simple" csTypeId="urn:microsoft.com/office/officeart/2005/8/colors/colorful2" csCatId="colorful" phldr="1"/>
      <dgm:spPr/>
    </dgm:pt>
    <dgm:pt modelId="{966CF2A2-1302-4C3E-818E-5BA165AF9119}">
      <dgm:prSet phldrT="[Text]"/>
      <dgm:spPr/>
      <dgm:t>
        <a:bodyPr/>
        <a:lstStyle/>
        <a:p>
          <a:r>
            <a:rPr lang="sr-Cyrl-RS" b="1" dirty="0" smtClean="0">
              <a:latin typeface="Times New Roman" pitchFamily="18" charset="0"/>
              <a:cs typeface="Times New Roman" pitchFamily="18" charset="0"/>
            </a:rPr>
            <a:t>Социјална</a:t>
          </a:r>
        </a:p>
        <a:p>
          <a:r>
            <a:rPr lang="sr-Cyrl-RS" b="1" dirty="0" smtClean="0">
              <a:latin typeface="Times New Roman" pitchFamily="18" charset="0"/>
              <a:cs typeface="Times New Roman" pitchFamily="18" charset="0"/>
            </a:rPr>
            <a:t>компонента</a:t>
          </a:r>
          <a:endParaRPr lang="en-US" b="1" dirty="0">
            <a:latin typeface="Times New Roman" pitchFamily="18" charset="0"/>
            <a:cs typeface="Times New Roman" pitchFamily="18" charset="0"/>
          </a:endParaRPr>
        </a:p>
      </dgm:t>
    </dgm:pt>
    <dgm:pt modelId="{BEEAA10A-E3AA-43DD-940B-6D5C3BF286D7}" type="parTrans" cxnId="{1934887D-4EE0-44BE-B889-8556CEF0572A}">
      <dgm:prSet/>
      <dgm:spPr/>
      <dgm:t>
        <a:bodyPr/>
        <a:lstStyle/>
        <a:p>
          <a:endParaRPr lang="en-US"/>
        </a:p>
      </dgm:t>
    </dgm:pt>
    <dgm:pt modelId="{C138E8A8-56B5-4243-96C1-BCDCD984D310}" type="sibTrans" cxnId="{1934887D-4EE0-44BE-B889-8556CEF0572A}">
      <dgm:prSet/>
      <dgm:spPr/>
      <dgm:t>
        <a:bodyPr/>
        <a:lstStyle/>
        <a:p>
          <a:endParaRPr lang="en-US"/>
        </a:p>
      </dgm:t>
    </dgm:pt>
    <dgm:pt modelId="{D0696961-D202-4EC5-8EEA-8431A17A732A}">
      <dgm:prSet phldrT="[Text]"/>
      <dgm:spPr/>
      <dgm:t>
        <a:bodyPr/>
        <a:lstStyle/>
        <a:p>
          <a:r>
            <a:rPr lang="sr-Cyrl-RS" b="1" dirty="0" smtClean="0">
              <a:latin typeface="Times New Roman" pitchFamily="18" charset="0"/>
              <a:cs typeface="Times New Roman" pitchFamily="18" charset="0"/>
            </a:rPr>
            <a:t>Психичка компонента</a:t>
          </a:r>
          <a:endParaRPr lang="en-US" b="1" dirty="0">
            <a:latin typeface="Times New Roman" pitchFamily="18" charset="0"/>
            <a:cs typeface="Times New Roman" pitchFamily="18" charset="0"/>
          </a:endParaRPr>
        </a:p>
      </dgm:t>
    </dgm:pt>
    <dgm:pt modelId="{4DAB3874-7CEF-48A8-A116-B3F7311BC233}" type="parTrans" cxnId="{47E20920-16EA-4D5B-A3F8-0284464275CB}">
      <dgm:prSet/>
      <dgm:spPr/>
      <dgm:t>
        <a:bodyPr/>
        <a:lstStyle/>
        <a:p>
          <a:endParaRPr lang="en-US"/>
        </a:p>
      </dgm:t>
    </dgm:pt>
    <dgm:pt modelId="{312D70FA-D6F2-4B06-A830-9B06BEAAD1C6}" type="sibTrans" cxnId="{47E20920-16EA-4D5B-A3F8-0284464275CB}">
      <dgm:prSet/>
      <dgm:spPr/>
      <dgm:t>
        <a:bodyPr/>
        <a:lstStyle/>
        <a:p>
          <a:endParaRPr lang="en-US"/>
        </a:p>
      </dgm:t>
    </dgm:pt>
    <dgm:pt modelId="{415AFE4F-21BD-424B-8BA7-91F5CC2DDC69}">
      <dgm:prSet phldrT="[Text]"/>
      <dgm:spPr/>
      <dgm:t>
        <a:bodyPr/>
        <a:lstStyle/>
        <a:p>
          <a:r>
            <a:rPr lang="sr-Cyrl-RS" b="1" dirty="0" smtClean="0">
              <a:latin typeface="Times New Roman" pitchFamily="18" charset="0"/>
              <a:cs typeface="Times New Roman" pitchFamily="18" charset="0"/>
            </a:rPr>
            <a:t>Физичка</a:t>
          </a:r>
        </a:p>
        <a:p>
          <a:r>
            <a:rPr lang="sr-Cyrl-RS" b="1" dirty="0" smtClean="0">
              <a:latin typeface="Times New Roman" pitchFamily="18" charset="0"/>
              <a:cs typeface="Times New Roman" pitchFamily="18" charset="0"/>
            </a:rPr>
            <a:t>компонента</a:t>
          </a:r>
          <a:endParaRPr lang="en-US" b="1" dirty="0">
            <a:latin typeface="Times New Roman" pitchFamily="18" charset="0"/>
            <a:cs typeface="Times New Roman" pitchFamily="18" charset="0"/>
          </a:endParaRPr>
        </a:p>
      </dgm:t>
    </dgm:pt>
    <dgm:pt modelId="{0875C0FF-E95F-4008-8573-553FA29C00ED}" type="parTrans" cxnId="{17589B32-F20F-430F-ABB2-BFADBADC9B17}">
      <dgm:prSet/>
      <dgm:spPr/>
      <dgm:t>
        <a:bodyPr/>
        <a:lstStyle/>
        <a:p>
          <a:endParaRPr lang="en-US"/>
        </a:p>
      </dgm:t>
    </dgm:pt>
    <dgm:pt modelId="{FD7E2F4F-2E81-40F5-9640-5DE05133B51F}" type="sibTrans" cxnId="{17589B32-F20F-430F-ABB2-BFADBADC9B17}">
      <dgm:prSet/>
      <dgm:spPr/>
      <dgm:t>
        <a:bodyPr/>
        <a:lstStyle/>
        <a:p>
          <a:endParaRPr lang="en-US"/>
        </a:p>
      </dgm:t>
    </dgm:pt>
    <dgm:pt modelId="{4879C69B-B9D5-4213-937F-DD8BA41DA372}" type="pres">
      <dgm:prSet presAssocID="{E2E9B837-7139-42EB-9758-3F9E87C0D590}" presName="compositeShape" presStyleCnt="0">
        <dgm:presLayoutVars>
          <dgm:chMax val="7"/>
          <dgm:dir/>
          <dgm:resizeHandles val="exact"/>
        </dgm:presLayoutVars>
      </dgm:prSet>
      <dgm:spPr/>
    </dgm:pt>
    <dgm:pt modelId="{F73B0B68-4A25-4C96-9D75-08574740BA23}" type="pres">
      <dgm:prSet presAssocID="{966CF2A2-1302-4C3E-818E-5BA165AF9119}" presName="circ1" presStyleLbl="vennNode1" presStyleIdx="0" presStyleCnt="3"/>
      <dgm:spPr/>
      <dgm:t>
        <a:bodyPr/>
        <a:lstStyle/>
        <a:p>
          <a:endParaRPr lang="en-US"/>
        </a:p>
      </dgm:t>
    </dgm:pt>
    <dgm:pt modelId="{461FF69B-A962-4CE2-93A1-DC936B3566E8}" type="pres">
      <dgm:prSet presAssocID="{966CF2A2-1302-4C3E-818E-5BA165AF9119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F7526C-6185-4735-97A7-95612862292F}" type="pres">
      <dgm:prSet presAssocID="{D0696961-D202-4EC5-8EEA-8431A17A732A}" presName="circ2" presStyleLbl="vennNode1" presStyleIdx="1" presStyleCnt="3"/>
      <dgm:spPr/>
      <dgm:t>
        <a:bodyPr/>
        <a:lstStyle/>
        <a:p>
          <a:endParaRPr lang="en-US"/>
        </a:p>
      </dgm:t>
    </dgm:pt>
    <dgm:pt modelId="{B74AEAB8-192B-4F3B-9166-75C393968B0B}" type="pres">
      <dgm:prSet presAssocID="{D0696961-D202-4EC5-8EEA-8431A17A732A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1F31FD-F91A-4C9B-9FD1-579EF83E881B}" type="pres">
      <dgm:prSet presAssocID="{415AFE4F-21BD-424B-8BA7-91F5CC2DDC69}" presName="circ3" presStyleLbl="vennNode1" presStyleIdx="2" presStyleCnt="3"/>
      <dgm:spPr/>
      <dgm:t>
        <a:bodyPr/>
        <a:lstStyle/>
        <a:p>
          <a:endParaRPr lang="en-US"/>
        </a:p>
      </dgm:t>
    </dgm:pt>
    <dgm:pt modelId="{ADF8D975-FD31-4C62-A0E3-999C9F2CD831}" type="pres">
      <dgm:prSet presAssocID="{415AFE4F-21BD-424B-8BA7-91F5CC2DDC69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DCC660E-20E5-461D-A64E-CEE6F4FC5D8D}" type="presOf" srcId="{E2E9B837-7139-42EB-9758-3F9E87C0D590}" destId="{4879C69B-B9D5-4213-937F-DD8BA41DA372}" srcOrd="0" destOrd="0" presId="urn:microsoft.com/office/officeart/2005/8/layout/venn1"/>
    <dgm:cxn modelId="{0F9B8CD1-D7BB-49BE-A088-0625B25B4B2E}" type="presOf" srcId="{966CF2A2-1302-4C3E-818E-5BA165AF9119}" destId="{461FF69B-A962-4CE2-93A1-DC936B3566E8}" srcOrd="1" destOrd="0" presId="urn:microsoft.com/office/officeart/2005/8/layout/venn1"/>
    <dgm:cxn modelId="{47E20920-16EA-4D5B-A3F8-0284464275CB}" srcId="{E2E9B837-7139-42EB-9758-3F9E87C0D590}" destId="{D0696961-D202-4EC5-8EEA-8431A17A732A}" srcOrd="1" destOrd="0" parTransId="{4DAB3874-7CEF-48A8-A116-B3F7311BC233}" sibTransId="{312D70FA-D6F2-4B06-A830-9B06BEAAD1C6}"/>
    <dgm:cxn modelId="{0F7FA5F1-1173-43F5-8BE8-343780E92F98}" type="presOf" srcId="{966CF2A2-1302-4C3E-818E-5BA165AF9119}" destId="{F73B0B68-4A25-4C96-9D75-08574740BA23}" srcOrd="0" destOrd="0" presId="urn:microsoft.com/office/officeart/2005/8/layout/venn1"/>
    <dgm:cxn modelId="{17589B32-F20F-430F-ABB2-BFADBADC9B17}" srcId="{E2E9B837-7139-42EB-9758-3F9E87C0D590}" destId="{415AFE4F-21BD-424B-8BA7-91F5CC2DDC69}" srcOrd="2" destOrd="0" parTransId="{0875C0FF-E95F-4008-8573-553FA29C00ED}" sibTransId="{FD7E2F4F-2E81-40F5-9640-5DE05133B51F}"/>
    <dgm:cxn modelId="{A9DBBF61-63FA-4701-909E-453769E766C7}" type="presOf" srcId="{415AFE4F-21BD-424B-8BA7-91F5CC2DDC69}" destId="{D11F31FD-F91A-4C9B-9FD1-579EF83E881B}" srcOrd="0" destOrd="0" presId="urn:microsoft.com/office/officeart/2005/8/layout/venn1"/>
    <dgm:cxn modelId="{F4D831FF-B309-49D0-956A-4EAE7D4BDA24}" type="presOf" srcId="{D0696961-D202-4EC5-8EEA-8431A17A732A}" destId="{B74AEAB8-192B-4F3B-9166-75C393968B0B}" srcOrd="1" destOrd="0" presId="urn:microsoft.com/office/officeart/2005/8/layout/venn1"/>
    <dgm:cxn modelId="{1934887D-4EE0-44BE-B889-8556CEF0572A}" srcId="{E2E9B837-7139-42EB-9758-3F9E87C0D590}" destId="{966CF2A2-1302-4C3E-818E-5BA165AF9119}" srcOrd="0" destOrd="0" parTransId="{BEEAA10A-E3AA-43DD-940B-6D5C3BF286D7}" sibTransId="{C138E8A8-56B5-4243-96C1-BCDCD984D310}"/>
    <dgm:cxn modelId="{561F015A-E91E-40C1-8346-FEBB01B0B76F}" type="presOf" srcId="{D0696961-D202-4EC5-8EEA-8431A17A732A}" destId="{C7F7526C-6185-4735-97A7-95612862292F}" srcOrd="0" destOrd="0" presId="urn:microsoft.com/office/officeart/2005/8/layout/venn1"/>
    <dgm:cxn modelId="{747B52CD-248E-4CE8-9C11-4E4786C55099}" type="presOf" srcId="{415AFE4F-21BD-424B-8BA7-91F5CC2DDC69}" destId="{ADF8D975-FD31-4C62-A0E3-999C9F2CD831}" srcOrd="1" destOrd="0" presId="urn:microsoft.com/office/officeart/2005/8/layout/venn1"/>
    <dgm:cxn modelId="{D1995992-AFD2-44B9-9DE9-C71B6A594BD8}" type="presParOf" srcId="{4879C69B-B9D5-4213-937F-DD8BA41DA372}" destId="{F73B0B68-4A25-4C96-9D75-08574740BA23}" srcOrd="0" destOrd="0" presId="urn:microsoft.com/office/officeart/2005/8/layout/venn1"/>
    <dgm:cxn modelId="{5B357B08-7E1B-450E-8CEF-B7B583AA7D18}" type="presParOf" srcId="{4879C69B-B9D5-4213-937F-DD8BA41DA372}" destId="{461FF69B-A962-4CE2-93A1-DC936B3566E8}" srcOrd="1" destOrd="0" presId="urn:microsoft.com/office/officeart/2005/8/layout/venn1"/>
    <dgm:cxn modelId="{2B512B57-0D9C-4B74-8EA1-D5C367AA8210}" type="presParOf" srcId="{4879C69B-B9D5-4213-937F-DD8BA41DA372}" destId="{C7F7526C-6185-4735-97A7-95612862292F}" srcOrd="2" destOrd="0" presId="urn:microsoft.com/office/officeart/2005/8/layout/venn1"/>
    <dgm:cxn modelId="{35B582B1-8F8F-4011-BEAF-6395F775494A}" type="presParOf" srcId="{4879C69B-B9D5-4213-937F-DD8BA41DA372}" destId="{B74AEAB8-192B-4F3B-9166-75C393968B0B}" srcOrd="3" destOrd="0" presId="urn:microsoft.com/office/officeart/2005/8/layout/venn1"/>
    <dgm:cxn modelId="{17365606-0DC1-46A6-BF92-CCF1AC3B23CD}" type="presParOf" srcId="{4879C69B-B9D5-4213-937F-DD8BA41DA372}" destId="{D11F31FD-F91A-4C9B-9FD1-579EF83E881B}" srcOrd="4" destOrd="0" presId="urn:microsoft.com/office/officeart/2005/8/layout/venn1"/>
    <dgm:cxn modelId="{05EBD86E-AE19-40C6-BAE4-9A9B41A32C04}" type="presParOf" srcId="{4879C69B-B9D5-4213-937F-DD8BA41DA372}" destId="{ADF8D975-FD31-4C62-A0E3-999C9F2CD831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ECC5BF6-AFB5-444E-9C52-212D4A27EB61}" type="doc">
      <dgm:prSet loTypeId="urn:microsoft.com/office/officeart/2005/8/layout/radial5" loCatId="cycle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15D7D971-A67C-4B92-9BD0-307832A41498}">
      <dgm:prSet phldrT="[Text]" custT="1"/>
      <dgm:spPr/>
      <dgm:t>
        <a:bodyPr/>
        <a:lstStyle/>
        <a:p>
          <a:r>
            <a:rPr lang="sr-Cyrl-RS" sz="1800" b="1" smtClean="0">
              <a:latin typeface="Times New Roman" pitchFamily="18" charset="0"/>
              <a:cs typeface="Times New Roman" pitchFamily="18" charset="0"/>
            </a:rPr>
            <a:t>ВАЛИДНОСТ</a:t>
          </a:r>
          <a:r>
            <a:rPr lang="sr-Latn-RS" sz="1800" b="1" smtClean="0">
              <a:latin typeface="Times New Roman" pitchFamily="18" charset="0"/>
              <a:cs typeface="Times New Roman" pitchFamily="18" charset="0"/>
            </a:rPr>
            <a:t> TE</a:t>
          </a:r>
          <a:r>
            <a:rPr lang="sr-Cyrl-RS" sz="1800" b="1" smtClean="0">
              <a:latin typeface="Times New Roman" pitchFamily="18" charset="0"/>
              <a:cs typeface="Times New Roman" pitchFamily="18" charset="0"/>
            </a:rPr>
            <a:t>С</a:t>
          </a:r>
          <a:r>
            <a:rPr lang="sr-Latn-RS" sz="1800" b="1" smtClean="0">
              <a:latin typeface="Times New Roman" pitchFamily="18" charset="0"/>
              <a:cs typeface="Times New Roman" pitchFamily="18" charset="0"/>
            </a:rPr>
            <a:t>TA</a:t>
          </a:r>
          <a:endParaRPr lang="en-US" sz="1800" b="1" dirty="0">
            <a:latin typeface="Times New Roman" pitchFamily="18" charset="0"/>
            <a:cs typeface="Times New Roman" pitchFamily="18" charset="0"/>
          </a:endParaRPr>
        </a:p>
      </dgm:t>
    </dgm:pt>
    <dgm:pt modelId="{A81B6B22-BF0F-4684-A36B-93EB4CC5BF36}" type="parTrans" cxnId="{A91A2678-9442-4C6D-8132-8743BBE1F5A8}">
      <dgm:prSet/>
      <dgm:spPr/>
      <dgm:t>
        <a:bodyPr/>
        <a:lstStyle/>
        <a:p>
          <a:endParaRPr lang="en-US"/>
        </a:p>
      </dgm:t>
    </dgm:pt>
    <dgm:pt modelId="{B5981938-9AD9-45B6-9B27-D5680EB9169A}" type="sibTrans" cxnId="{A91A2678-9442-4C6D-8132-8743BBE1F5A8}">
      <dgm:prSet/>
      <dgm:spPr/>
      <dgm:t>
        <a:bodyPr/>
        <a:lstStyle/>
        <a:p>
          <a:endParaRPr lang="en-US"/>
        </a:p>
      </dgm:t>
    </dgm:pt>
    <dgm:pt modelId="{4CBB3550-46A8-468A-A805-5F76665B31DB}">
      <dgm:prSet phldrT="[Text]"/>
      <dgm:spPr/>
      <dgm:t>
        <a:bodyPr/>
        <a:lstStyle/>
        <a:p>
          <a:r>
            <a:rPr lang="sr-Cyrl-RS" b="1" smtClean="0">
              <a:latin typeface="Times New Roman" pitchFamily="18" charset="0"/>
              <a:cs typeface="Times New Roman" pitchFamily="18" charset="0"/>
            </a:rPr>
            <a:t>СЕНЗИТИВНОСТ</a:t>
          </a:r>
          <a:endParaRPr lang="en-US" b="1" dirty="0">
            <a:latin typeface="Times New Roman" pitchFamily="18" charset="0"/>
            <a:cs typeface="Times New Roman" pitchFamily="18" charset="0"/>
          </a:endParaRPr>
        </a:p>
      </dgm:t>
    </dgm:pt>
    <dgm:pt modelId="{A9BF564F-B794-47F6-888F-4DB827280400}" type="parTrans" cxnId="{A72EF44C-D1AA-4AA4-A0DC-BF9C84C9FEEC}">
      <dgm:prSet/>
      <dgm:spPr/>
      <dgm:t>
        <a:bodyPr/>
        <a:lstStyle/>
        <a:p>
          <a:endParaRPr lang="en-US"/>
        </a:p>
      </dgm:t>
    </dgm:pt>
    <dgm:pt modelId="{68229AEB-9671-4EA0-8C29-CA1F0F211D1E}" type="sibTrans" cxnId="{A72EF44C-D1AA-4AA4-A0DC-BF9C84C9FEEC}">
      <dgm:prSet/>
      <dgm:spPr/>
      <dgm:t>
        <a:bodyPr/>
        <a:lstStyle/>
        <a:p>
          <a:endParaRPr lang="en-US"/>
        </a:p>
      </dgm:t>
    </dgm:pt>
    <dgm:pt modelId="{76C25264-1451-4E89-8468-1F3DA9D01280}">
      <dgm:prSet phldrT="[Text]"/>
      <dgm:spPr/>
      <dgm:t>
        <a:bodyPr/>
        <a:lstStyle/>
        <a:p>
          <a:r>
            <a:rPr lang="sr-Cyrl-RS" b="1" smtClean="0">
              <a:latin typeface="Times New Roman" pitchFamily="18" charset="0"/>
              <a:cs typeface="Times New Roman" pitchFamily="18" charset="0"/>
            </a:rPr>
            <a:t>СПЕЦИФИЧНОСТ</a:t>
          </a:r>
          <a:endParaRPr lang="en-US" b="1" dirty="0">
            <a:latin typeface="Times New Roman" pitchFamily="18" charset="0"/>
            <a:cs typeface="Times New Roman" pitchFamily="18" charset="0"/>
          </a:endParaRPr>
        </a:p>
      </dgm:t>
    </dgm:pt>
    <dgm:pt modelId="{8A7C9B37-CC98-4AF5-A2E5-8BA9579C93DE}" type="sibTrans" cxnId="{98D638B7-E2C8-4D11-BD2D-34871C526B60}">
      <dgm:prSet/>
      <dgm:spPr/>
      <dgm:t>
        <a:bodyPr/>
        <a:lstStyle/>
        <a:p>
          <a:endParaRPr lang="en-US"/>
        </a:p>
      </dgm:t>
    </dgm:pt>
    <dgm:pt modelId="{948BCC1E-25A2-48E2-AE6F-675D6D4F0246}" type="parTrans" cxnId="{98D638B7-E2C8-4D11-BD2D-34871C526B60}">
      <dgm:prSet/>
      <dgm:spPr/>
      <dgm:t>
        <a:bodyPr/>
        <a:lstStyle/>
        <a:p>
          <a:endParaRPr lang="en-US"/>
        </a:p>
      </dgm:t>
    </dgm:pt>
    <dgm:pt modelId="{887DC312-BC33-499B-AB88-56EEC8ADC9F5}" type="pres">
      <dgm:prSet presAssocID="{6ECC5BF6-AFB5-444E-9C52-212D4A27EB6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0C51ECC-36B9-4896-BFCB-851B2F5BBA61}" type="pres">
      <dgm:prSet presAssocID="{15D7D971-A67C-4B92-9BD0-307832A41498}" presName="centerShape" presStyleLbl="node0" presStyleIdx="0" presStyleCnt="1" custScaleX="309824" custScaleY="171142"/>
      <dgm:spPr/>
      <dgm:t>
        <a:bodyPr/>
        <a:lstStyle/>
        <a:p>
          <a:endParaRPr lang="en-US"/>
        </a:p>
      </dgm:t>
    </dgm:pt>
    <dgm:pt modelId="{18F67628-12EC-4072-A6D3-9E981F72CAFA}" type="pres">
      <dgm:prSet presAssocID="{A9BF564F-B794-47F6-888F-4DB827280400}" presName="parTrans" presStyleLbl="sibTrans2D1" presStyleIdx="0" presStyleCnt="2"/>
      <dgm:spPr/>
      <dgm:t>
        <a:bodyPr/>
        <a:lstStyle/>
        <a:p>
          <a:endParaRPr lang="en-US"/>
        </a:p>
      </dgm:t>
    </dgm:pt>
    <dgm:pt modelId="{34331E8A-94BF-45F1-AE83-CA78B1BD097B}" type="pres">
      <dgm:prSet presAssocID="{A9BF564F-B794-47F6-888F-4DB827280400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54F1E29A-F151-44D9-88C2-9577B36621B6}" type="pres">
      <dgm:prSet presAssocID="{4CBB3550-46A8-468A-A805-5F76665B31DB}" presName="node" presStyleLbl="node1" presStyleIdx="0" presStyleCnt="2" custScaleX="215523" custRadScaleRad="243199" custRadScaleInc="-9830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712729-AEDC-4A26-BA68-881647CDAAB6}" type="pres">
      <dgm:prSet presAssocID="{948BCC1E-25A2-48E2-AE6F-675D6D4F0246}" presName="parTrans" presStyleLbl="sibTrans2D1" presStyleIdx="1" presStyleCnt="2" custLinFactNeighborX="29103" custLinFactNeighborY="7955"/>
      <dgm:spPr/>
      <dgm:t>
        <a:bodyPr/>
        <a:lstStyle/>
        <a:p>
          <a:endParaRPr lang="en-US"/>
        </a:p>
      </dgm:t>
    </dgm:pt>
    <dgm:pt modelId="{178B4B86-16E9-4C0B-B3D8-5C218087F899}" type="pres">
      <dgm:prSet presAssocID="{948BCC1E-25A2-48E2-AE6F-675D6D4F0246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C34E8BAB-B5A5-439F-A6A0-7E321B5C626D}" type="pres">
      <dgm:prSet presAssocID="{76C25264-1451-4E89-8468-1F3DA9D01280}" presName="node" presStyleLbl="node1" presStyleIdx="1" presStyleCnt="2" custScaleX="219634" custScaleY="99666" custRadScaleRad="245377" custRadScaleInc="-999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91A2678-9442-4C6D-8132-8743BBE1F5A8}" srcId="{6ECC5BF6-AFB5-444E-9C52-212D4A27EB61}" destId="{15D7D971-A67C-4B92-9BD0-307832A41498}" srcOrd="0" destOrd="0" parTransId="{A81B6B22-BF0F-4684-A36B-93EB4CC5BF36}" sibTransId="{B5981938-9AD9-45B6-9B27-D5680EB9169A}"/>
    <dgm:cxn modelId="{C6CC94FF-07FD-48F4-8E63-F25AF5A0EF8A}" type="presOf" srcId="{76C25264-1451-4E89-8468-1F3DA9D01280}" destId="{C34E8BAB-B5A5-439F-A6A0-7E321B5C626D}" srcOrd="0" destOrd="0" presId="urn:microsoft.com/office/officeart/2005/8/layout/radial5"/>
    <dgm:cxn modelId="{98D638B7-E2C8-4D11-BD2D-34871C526B60}" srcId="{15D7D971-A67C-4B92-9BD0-307832A41498}" destId="{76C25264-1451-4E89-8468-1F3DA9D01280}" srcOrd="1" destOrd="0" parTransId="{948BCC1E-25A2-48E2-AE6F-675D6D4F0246}" sibTransId="{8A7C9B37-CC98-4AF5-A2E5-8BA9579C93DE}"/>
    <dgm:cxn modelId="{5749A516-23CC-403A-ADF4-201C854CFC15}" type="presOf" srcId="{948BCC1E-25A2-48E2-AE6F-675D6D4F0246}" destId="{178B4B86-16E9-4C0B-B3D8-5C218087F899}" srcOrd="1" destOrd="0" presId="urn:microsoft.com/office/officeart/2005/8/layout/radial5"/>
    <dgm:cxn modelId="{C9126684-3C50-4FBA-AA72-F4C75E942D0A}" type="presOf" srcId="{A9BF564F-B794-47F6-888F-4DB827280400}" destId="{34331E8A-94BF-45F1-AE83-CA78B1BD097B}" srcOrd="1" destOrd="0" presId="urn:microsoft.com/office/officeart/2005/8/layout/radial5"/>
    <dgm:cxn modelId="{A72EF44C-D1AA-4AA4-A0DC-BF9C84C9FEEC}" srcId="{15D7D971-A67C-4B92-9BD0-307832A41498}" destId="{4CBB3550-46A8-468A-A805-5F76665B31DB}" srcOrd="0" destOrd="0" parTransId="{A9BF564F-B794-47F6-888F-4DB827280400}" sibTransId="{68229AEB-9671-4EA0-8C29-CA1F0F211D1E}"/>
    <dgm:cxn modelId="{F82CB1AE-57A8-41C9-8354-A2039827B9CA}" type="presOf" srcId="{A9BF564F-B794-47F6-888F-4DB827280400}" destId="{18F67628-12EC-4072-A6D3-9E981F72CAFA}" srcOrd="0" destOrd="0" presId="urn:microsoft.com/office/officeart/2005/8/layout/radial5"/>
    <dgm:cxn modelId="{A07F73DA-261E-48FE-B8A8-762F4375EF81}" type="presOf" srcId="{4CBB3550-46A8-468A-A805-5F76665B31DB}" destId="{54F1E29A-F151-44D9-88C2-9577B36621B6}" srcOrd="0" destOrd="0" presId="urn:microsoft.com/office/officeart/2005/8/layout/radial5"/>
    <dgm:cxn modelId="{BA170D7C-7568-47BD-93BC-08C53DC65A4E}" type="presOf" srcId="{948BCC1E-25A2-48E2-AE6F-675D6D4F0246}" destId="{A4712729-AEDC-4A26-BA68-881647CDAAB6}" srcOrd="0" destOrd="0" presId="urn:microsoft.com/office/officeart/2005/8/layout/radial5"/>
    <dgm:cxn modelId="{FC393174-A0F1-4F57-BCD3-F44FD539B7DA}" type="presOf" srcId="{6ECC5BF6-AFB5-444E-9C52-212D4A27EB61}" destId="{887DC312-BC33-499B-AB88-56EEC8ADC9F5}" srcOrd="0" destOrd="0" presId="urn:microsoft.com/office/officeart/2005/8/layout/radial5"/>
    <dgm:cxn modelId="{0E278151-62B8-4C67-A038-0F001721AE7D}" type="presOf" srcId="{15D7D971-A67C-4B92-9BD0-307832A41498}" destId="{10C51ECC-36B9-4896-BFCB-851B2F5BBA61}" srcOrd="0" destOrd="0" presId="urn:microsoft.com/office/officeart/2005/8/layout/radial5"/>
    <dgm:cxn modelId="{506D5B8B-3CD4-4E06-8435-2CBD5A0ED780}" type="presParOf" srcId="{887DC312-BC33-499B-AB88-56EEC8ADC9F5}" destId="{10C51ECC-36B9-4896-BFCB-851B2F5BBA61}" srcOrd="0" destOrd="0" presId="urn:microsoft.com/office/officeart/2005/8/layout/radial5"/>
    <dgm:cxn modelId="{3AB17666-C465-4A49-A2B1-7D17000515D3}" type="presParOf" srcId="{887DC312-BC33-499B-AB88-56EEC8ADC9F5}" destId="{18F67628-12EC-4072-A6D3-9E981F72CAFA}" srcOrd="1" destOrd="0" presId="urn:microsoft.com/office/officeart/2005/8/layout/radial5"/>
    <dgm:cxn modelId="{DFB2DE1D-0AE7-4767-83C9-57C139128B79}" type="presParOf" srcId="{18F67628-12EC-4072-A6D3-9E981F72CAFA}" destId="{34331E8A-94BF-45F1-AE83-CA78B1BD097B}" srcOrd="0" destOrd="0" presId="urn:microsoft.com/office/officeart/2005/8/layout/radial5"/>
    <dgm:cxn modelId="{8F848EAE-E9FF-4A74-93B1-BD99933A73A2}" type="presParOf" srcId="{887DC312-BC33-499B-AB88-56EEC8ADC9F5}" destId="{54F1E29A-F151-44D9-88C2-9577B36621B6}" srcOrd="2" destOrd="0" presId="urn:microsoft.com/office/officeart/2005/8/layout/radial5"/>
    <dgm:cxn modelId="{2FC7F010-AE72-4DDD-A90F-78F585A9D5B0}" type="presParOf" srcId="{887DC312-BC33-499B-AB88-56EEC8ADC9F5}" destId="{A4712729-AEDC-4A26-BA68-881647CDAAB6}" srcOrd="3" destOrd="0" presId="urn:microsoft.com/office/officeart/2005/8/layout/radial5"/>
    <dgm:cxn modelId="{E6FC4FDC-CACC-4A37-8928-F76519442627}" type="presParOf" srcId="{A4712729-AEDC-4A26-BA68-881647CDAAB6}" destId="{178B4B86-16E9-4C0B-B3D8-5C218087F899}" srcOrd="0" destOrd="0" presId="urn:microsoft.com/office/officeart/2005/8/layout/radial5"/>
    <dgm:cxn modelId="{2172948A-7E8B-4843-99FA-C01C06EF1C0A}" type="presParOf" srcId="{887DC312-BC33-499B-AB88-56EEC8ADC9F5}" destId="{C34E8BAB-B5A5-439F-A6A0-7E321B5C626D}" srcOrd="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3B0B68-4A25-4C96-9D75-08574740BA23}">
      <dsp:nvSpPr>
        <dsp:cNvPr id="0" name=""/>
        <dsp:cNvSpPr/>
      </dsp:nvSpPr>
      <dsp:spPr>
        <a:xfrm>
          <a:off x="1375380" y="34289"/>
          <a:ext cx="1645919" cy="1645919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400" b="1" kern="1200" dirty="0" smtClean="0">
              <a:latin typeface="Times New Roman" pitchFamily="18" charset="0"/>
              <a:cs typeface="Times New Roman" pitchFamily="18" charset="0"/>
            </a:rPr>
            <a:t>Социјална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400" b="1" kern="1200" dirty="0" smtClean="0">
              <a:latin typeface="Times New Roman" pitchFamily="18" charset="0"/>
              <a:cs typeface="Times New Roman" pitchFamily="18" charset="0"/>
            </a:rPr>
            <a:t>компонента</a:t>
          </a:r>
          <a:endParaRPr lang="en-US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594836" y="322325"/>
        <a:ext cx="1207007" cy="740663"/>
      </dsp:txXfrm>
    </dsp:sp>
    <dsp:sp modelId="{C7F7526C-6185-4735-97A7-95612862292F}">
      <dsp:nvSpPr>
        <dsp:cNvPr id="0" name=""/>
        <dsp:cNvSpPr/>
      </dsp:nvSpPr>
      <dsp:spPr>
        <a:xfrm>
          <a:off x="1969283" y="1062989"/>
          <a:ext cx="1645919" cy="1645919"/>
        </a:xfrm>
        <a:prstGeom prst="ellipse">
          <a:avLst/>
        </a:prstGeom>
        <a:solidFill>
          <a:schemeClr val="accent2">
            <a:alpha val="50000"/>
            <a:hueOff val="-8662909"/>
            <a:satOff val="7828"/>
            <a:lumOff val="88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400" b="1" kern="1200" dirty="0" smtClean="0">
              <a:latin typeface="Times New Roman" pitchFamily="18" charset="0"/>
              <a:cs typeface="Times New Roman" pitchFamily="18" charset="0"/>
            </a:rPr>
            <a:t>Психичка компонента</a:t>
          </a:r>
          <a:endParaRPr lang="en-US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72660" y="1488185"/>
        <a:ext cx="987551" cy="905255"/>
      </dsp:txXfrm>
    </dsp:sp>
    <dsp:sp modelId="{D11F31FD-F91A-4C9B-9FD1-579EF83E881B}">
      <dsp:nvSpPr>
        <dsp:cNvPr id="0" name=""/>
        <dsp:cNvSpPr/>
      </dsp:nvSpPr>
      <dsp:spPr>
        <a:xfrm>
          <a:off x="781478" y="1062989"/>
          <a:ext cx="1645919" cy="1645919"/>
        </a:xfrm>
        <a:prstGeom prst="ellipse">
          <a:avLst/>
        </a:prstGeom>
        <a:solidFill>
          <a:schemeClr val="accent2">
            <a:alpha val="50000"/>
            <a:hueOff val="-17325818"/>
            <a:satOff val="15657"/>
            <a:lumOff val="176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400" b="1" kern="1200" dirty="0" smtClean="0">
              <a:latin typeface="Times New Roman" pitchFamily="18" charset="0"/>
              <a:cs typeface="Times New Roman" pitchFamily="18" charset="0"/>
            </a:rPr>
            <a:t>Физичка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400" b="1" kern="1200" dirty="0" smtClean="0">
              <a:latin typeface="Times New Roman" pitchFamily="18" charset="0"/>
              <a:cs typeface="Times New Roman" pitchFamily="18" charset="0"/>
            </a:rPr>
            <a:t>компонента</a:t>
          </a:r>
          <a:endParaRPr lang="en-US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936468" y="1488185"/>
        <a:ext cx="987551" cy="9052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C51ECC-36B9-4896-BFCB-851B2F5BBA61}">
      <dsp:nvSpPr>
        <dsp:cNvPr id="0" name=""/>
        <dsp:cNvSpPr/>
      </dsp:nvSpPr>
      <dsp:spPr>
        <a:xfrm>
          <a:off x="2963967" y="965273"/>
          <a:ext cx="2301664" cy="127140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800" b="1" kern="1200" smtClean="0">
              <a:latin typeface="Times New Roman" pitchFamily="18" charset="0"/>
              <a:cs typeface="Times New Roman" pitchFamily="18" charset="0"/>
            </a:rPr>
            <a:t>ВАЛИДНОСТ</a:t>
          </a:r>
          <a:r>
            <a:rPr lang="sr-Latn-RS" sz="1800" b="1" kern="1200" smtClean="0">
              <a:latin typeface="Times New Roman" pitchFamily="18" charset="0"/>
              <a:cs typeface="Times New Roman" pitchFamily="18" charset="0"/>
            </a:rPr>
            <a:t> TE</a:t>
          </a:r>
          <a:r>
            <a:rPr lang="sr-Cyrl-RS" sz="1800" b="1" kern="1200" smtClean="0">
              <a:latin typeface="Times New Roman" pitchFamily="18" charset="0"/>
              <a:cs typeface="Times New Roman" pitchFamily="18" charset="0"/>
            </a:rPr>
            <a:t>С</a:t>
          </a:r>
          <a:r>
            <a:rPr lang="sr-Latn-RS" sz="1800" b="1" kern="1200" smtClean="0">
              <a:latin typeface="Times New Roman" pitchFamily="18" charset="0"/>
              <a:cs typeface="Times New Roman" pitchFamily="18" charset="0"/>
            </a:rPr>
            <a:t>TA</a:t>
          </a:r>
          <a:endParaRPr lang="en-US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01038" y="1151466"/>
        <a:ext cx="1627522" cy="899017"/>
      </dsp:txXfrm>
    </dsp:sp>
    <dsp:sp modelId="{18F67628-12EC-4072-A6D3-9E981F72CAFA}">
      <dsp:nvSpPr>
        <dsp:cNvPr id="0" name=""/>
        <dsp:cNvSpPr/>
      </dsp:nvSpPr>
      <dsp:spPr>
        <a:xfrm rot="10891584">
          <a:off x="2509315" y="1443625"/>
          <a:ext cx="322306" cy="23772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2580620" y="1492120"/>
        <a:ext cx="250988" cy="142636"/>
      </dsp:txXfrm>
    </dsp:sp>
    <dsp:sp modelId="{54F1E29A-F151-44D9-88C2-9577B36621B6}">
      <dsp:nvSpPr>
        <dsp:cNvPr id="0" name=""/>
        <dsp:cNvSpPr/>
      </dsp:nvSpPr>
      <dsp:spPr>
        <a:xfrm>
          <a:off x="357656" y="1063215"/>
          <a:ext cx="2001384" cy="92861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200" b="1" kern="1200" smtClean="0">
              <a:latin typeface="Times New Roman" pitchFamily="18" charset="0"/>
              <a:cs typeface="Times New Roman" pitchFamily="18" charset="0"/>
            </a:rPr>
            <a:t>СЕНЗИТИВНОСТ</a:t>
          </a:r>
          <a:endParaRPr lang="en-US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50752" y="1199208"/>
        <a:ext cx="1415192" cy="656631"/>
      </dsp:txXfrm>
    </dsp:sp>
    <dsp:sp modelId="{A4712729-AEDC-4A26-BA68-881647CDAAB6}">
      <dsp:nvSpPr>
        <dsp:cNvPr id="0" name=""/>
        <dsp:cNvSpPr/>
      </dsp:nvSpPr>
      <dsp:spPr>
        <a:xfrm rot="2052">
          <a:off x="5494487" y="1501887"/>
          <a:ext cx="324101" cy="23772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5494487" y="1549411"/>
        <a:ext cx="252783" cy="142636"/>
      </dsp:txXfrm>
    </dsp:sp>
    <dsp:sp modelId="{C34E8BAB-B5A5-439F-A6A0-7E321B5C626D}">
      <dsp:nvSpPr>
        <dsp:cNvPr id="0" name=""/>
        <dsp:cNvSpPr/>
      </dsp:nvSpPr>
      <dsp:spPr>
        <a:xfrm>
          <a:off x="5877143" y="1139877"/>
          <a:ext cx="2039560" cy="92551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200" b="1" kern="1200" smtClean="0">
              <a:latin typeface="Times New Roman" pitchFamily="18" charset="0"/>
              <a:cs typeface="Times New Roman" pitchFamily="18" charset="0"/>
            </a:rPr>
            <a:t>СПЕЦИФИЧНОСТ</a:t>
          </a:r>
          <a:endParaRPr lang="en-US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175830" y="1275416"/>
        <a:ext cx="1442186" cy="6544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A0C4A9-D8E8-44C2-B171-0AB9453E6F1B}" type="datetimeFigureOut">
              <a:rPr lang="en-US" smtClean="0"/>
              <a:pPr/>
              <a:t>9/19/2020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649201-CBD5-46D2-B071-64DFEB1474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65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Latn-CS" b="0" dirty="0" smtClean="0"/>
              <a:t>Nespecifična - primarna prevencija, niz mera i aktivnosti usmerenih na poboljšanja zdravlja (zdravstvenog potencijala) ljudi i zajednica. </a:t>
            </a:r>
          </a:p>
          <a:p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Latn-CS" b="0" dirty="0" smtClean="0"/>
              <a:t>Specifična primarna prevencija usmerena na sprečavanje odredjenih oboljenja, mere specifične za ta oboljenja.</a:t>
            </a:r>
          </a:p>
          <a:p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U takvim organizovanim programima postoji definisana ciljna populacija, preporučeni intervali skrininga i jasno definisane procedure. Postoji tim odgovoran za sprovođenje programa, pozivanje na skrining, utvrđene smernice za praćenje i vođenje onih sa pozitivnim nalazom na testu, sveobuhvatna baza podataka kao i stalna kontrola kvaliteta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7081D-E1EF-48A8-A05B-B0385F3A8951}" type="slidenum">
              <a:rPr lang="en-US" smtClean="0">
                <a:solidFill>
                  <a:prstClr val="black"/>
                </a:solidFill>
              </a:rPr>
              <a:pPr/>
              <a:t>33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1157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U takvim organizovanim programima postoji definisana ciljna populacija, preporučeni intervali skrininga i jasno definisane procedure. Postoji tim odgovoran za sprovođenje programa, pozivanje na skrining, utvrđene smernice za praćenje i vođenje onih sa pozitivnim nalazom na testu, sveobuhvatna baza podataka kao i stalna kontrola kvaliteta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7081D-E1EF-48A8-A05B-B0385F3A8951}" type="slidenum">
              <a:rPr lang="en-US" smtClean="0">
                <a:solidFill>
                  <a:prstClr val="black"/>
                </a:solidFill>
              </a:rPr>
              <a:pPr/>
              <a:t>34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1157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PSA testu se npr. povrgavaju osobe koje se leče od osteoporoze). </a:t>
            </a:r>
            <a:endParaRPr lang="sr-Latn-R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vi-VN" sz="1200" dirty="0" smtClean="0">
                <a:latin typeface="Times New Roman" pitchFamily="18" charset="0"/>
                <a:cs typeface="Times New Roman" pitchFamily="18" charset="0"/>
              </a:rPr>
              <a:t>Neujednačenost obuhvata skriningom veliki je nedostatak u odnosu na organizovane programe, jer jedan deo populacije znatno češće koristi ove mere ( čak i nepotrebno – overscreening), a drugi deo uopšte ne koristi te mere, i to najčešće oni pod povećanim rizikim (siromašni, stari, neobrazovani...).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7081D-E1EF-48A8-A05B-B0385F3A8951}" type="slidenum">
              <a:rPr lang="en-US" smtClean="0">
                <a:solidFill>
                  <a:prstClr val="black"/>
                </a:solidFill>
              </a:rPr>
              <a:pPr/>
              <a:t>35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1428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U takvim organizovanim programima postoji definisana ciljna populacija, preporučeni intervali skrininga i jasno definisane procedure. Postoji tim odgovoran za sprovođenje programa, pozivanje na skrining, utvrđene smernice za praćenje i vođenje onih sa pozitivnim nalazom na testu, sveobuhvatna baza podataka kao i stalna kontrola kvaliteta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7081D-E1EF-48A8-A05B-B0385F3A8951}" type="slidenum">
              <a:rPr lang="en-US" smtClean="0">
                <a:solidFill>
                  <a:prstClr val="black"/>
                </a:solidFill>
              </a:rPr>
              <a:pPr/>
              <a:t>36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1157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mtClean="0"/>
              <a:t>Професорка др Снежана Симић</a:t>
            </a:r>
          </a:p>
        </p:txBody>
      </p:sp>
      <p:sp>
        <p:nvSpPr>
          <p:cNvPr id="10240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mtClean="0"/>
              <a:t>Здравље - дефиниције, модели и одреднице</a:t>
            </a:r>
          </a:p>
        </p:txBody>
      </p:sp>
      <p:sp>
        <p:nvSpPr>
          <p:cNvPr id="10240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699B0902-28B6-4451-A419-A0A0EEEA50D3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024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sr-Cyrl-CS" dirty="0" smtClean="0"/>
              <a:t>У описивању здравља као стања перфекције, као уживања можда арханђела или Адама и Еве пре него што су били протерани из раја, дефиниција здравља у повељи СЗО је враћена на древну формулу недостижне целовитости тела, мисли и душе, реализованим у златним годинама али много пре кажњавањачовечанства (Сир Обреј Луис – </a:t>
            </a:r>
            <a:r>
              <a:rPr lang="sr-Latn-CS" dirty="0" smtClean="0"/>
              <a:t>Sir Aubrey Lewis)</a:t>
            </a:r>
            <a:r>
              <a:rPr lang="sr-Cyrl-CS" dirty="0" smtClean="0"/>
              <a:t>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1200" dirty="0" smtClean="0"/>
              <a:t> Za određivanje senzitivnosti i specifičnosti skrining testa koristi se upoređivanje rezultata sa zlatnim standardom, na osnovu čega se dobijaju četiri grupe ispitanika: stvarno pozitivni (SP), lažno pozitivni (LP), lažno negativni (LN) i stvarno negativni (SN).</a:t>
            </a:r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7081D-E1EF-48A8-A05B-B0385F3A8951}" type="slidenum">
              <a:rPr lang="en-US" smtClean="0">
                <a:solidFill>
                  <a:prstClr val="black"/>
                </a:solidFill>
              </a:rPr>
              <a:pPr/>
              <a:t>40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9691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r-Latn-RS" dirty="0" smtClean="0"/>
              <a:t>Organizovani skrining testovi</a:t>
            </a:r>
            <a:r>
              <a:rPr lang="sr-Latn-RS" baseline="0" dirty="0" smtClean="0"/>
              <a:t> koji se sprovode u našoj zemlji jesu:</a:t>
            </a:r>
            <a:endParaRPr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7081D-E1EF-48A8-A05B-B0385F3A8951}" type="slidenum">
              <a:rPr lang="en-US" smtClean="0">
                <a:solidFill>
                  <a:prstClr val="black"/>
                </a:solidFill>
              </a:rPr>
              <a:pPr/>
              <a:t>45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1157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Arial" charset="0"/>
              <a:buNone/>
            </a:pPr>
            <a:r>
              <a:rPr lang="sr-Latn-CS" b="0" dirty="0" smtClean="0"/>
              <a:t>Obuhvata:Funkcionalno osposobljavanje – uži koncept...Medicinske, socijalne, psihološke i profesionalne aspekte – širi koncept</a:t>
            </a:r>
          </a:p>
          <a:p>
            <a:pPr eaLnBrk="1" hangingPunct="1">
              <a:buFont typeface="Arial" charset="0"/>
              <a:buNone/>
            </a:pPr>
            <a:r>
              <a:rPr lang="sr-Latn-CS" b="0" dirty="0" smtClean="0"/>
              <a:t>Cilj: Povratak u zajednicu, procena preostale radne sposobnosti, prekvalifikacija</a:t>
            </a:r>
            <a:endParaRPr lang="en-US" b="0" dirty="0" smtClean="0"/>
          </a:p>
          <a:p>
            <a:endParaRPr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sr-Latn-CS" b="0" dirty="0" smtClean="0"/>
              <a:t>Obuhvata:Funkcionalno osposobljavanje – uži koncept...Medicinske, socijalne, psihološke i profesionalne aspekte – širi koncept</a:t>
            </a:r>
          </a:p>
          <a:p>
            <a:pPr eaLnBrk="1" hangingPunct="1">
              <a:buFont typeface="Arial" charset="0"/>
              <a:buNone/>
            </a:pPr>
            <a:r>
              <a:rPr lang="sr-Latn-CS" b="0" dirty="0" smtClean="0"/>
              <a:t>Cilj: Povratak u zajednicu, procena preostale radne sposobnosti, prekvalifikacija</a:t>
            </a:r>
            <a:endParaRPr lang="en-US" b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59EB0-A2F5-427A-858E-999354E0DA99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9986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Individual can view themselves at varying places along the continuum depending on how they feel at any given moment.  </a:t>
            </a: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C504A00-249D-4431-92B7-6E546E36C5A8}" type="slidenum">
              <a:rPr lang="en-US" sz="1200">
                <a:latin typeface="Times New Roman" pitchFamily="18" charset="0"/>
              </a:rPr>
              <a:pPr/>
              <a:t>6</a:t>
            </a:fld>
            <a:endParaRPr lang="en-US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2EC6BB11-75D0-4CCB-960C-B9714B9AF6E2}" type="datetimeFigureOut">
              <a:rPr lang="en-US" smtClean="0"/>
              <a:pPr/>
              <a:t>9/19/2020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9CC8086-A8E1-4732-9577-FA63675C61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6BB11-75D0-4CCB-960C-B9714B9AF6E2}" type="datetimeFigureOut">
              <a:rPr lang="en-US" smtClean="0"/>
              <a:pPr/>
              <a:t>9/19/2020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C8086-A8E1-4732-9577-FA63675C61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2EC6BB11-75D0-4CCB-960C-B9714B9AF6E2}" type="datetimeFigureOut">
              <a:rPr lang="en-US" smtClean="0"/>
              <a:pPr/>
              <a:t>9/19/2020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99CC8086-A8E1-4732-9577-FA63675C61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A50CD-9528-4A1A-984B-FD74CA7B4D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5C808-D06C-4A9A-9A7E-FCAAF2FE5F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3103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A50CD-9528-4A1A-984B-FD74CA7B4D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5C808-D06C-4A9A-9A7E-FCAAF2FE5F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4273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A50CD-9528-4A1A-984B-FD74CA7B4D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5C808-D06C-4A9A-9A7E-FCAAF2FE5F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1082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A50CD-9528-4A1A-984B-FD74CA7B4D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5C808-D06C-4A9A-9A7E-FCAAF2FE5F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6227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A50CD-9528-4A1A-984B-FD74CA7B4D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5C808-D06C-4A9A-9A7E-FCAAF2FE5F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4896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A50CD-9528-4A1A-984B-FD74CA7B4D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5C808-D06C-4A9A-9A7E-FCAAF2FE5F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4218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A50CD-9528-4A1A-984B-FD74CA7B4D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5C808-D06C-4A9A-9A7E-FCAAF2FE5F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3995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A50CD-9528-4A1A-984B-FD74CA7B4D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5C808-D06C-4A9A-9A7E-FCAAF2FE5F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648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6BB11-75D0-4CCB-960C-B9714B9AF6E2}" type="datetimeFigureOut">
              <a:rPr lang="en-US" smtClean="0"/>
              <a:pPr/>
              <a:t>9/19/2020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9CC8086-A8E1-4732-9577-FA63675C614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A50CD-9528-4A1A-984B-FD74CA7B4D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5C808-D06C-4A9A-9A7E-FCAAF2FE5F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0054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A50CD-9528-4A1A-984B-FD74CA7B4D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5C808-D06C-4A9A-9A7E-FCAAF2FE5F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8786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A50CD-9528-4A1A-984B-FD74CA7B4D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5C808-D06C-4A9A-9A7E-FCAAF2FE5F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554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6BB11-75D0-4CCB-960C-B9714B9AF6E2}" type="datetimeFigureOut">
              <a:rPr lang="en-US" smtClean="0"/>
              <a:pPr/>
              <a:t>9/19/2020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99CC8086-A8E1-4732-9577-FA63675C614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EC6BB11-75D0-4CCB-960C-B9714B9AF6E2}" type="datetimeFigureOut">
              <a:rPr lang="en-US" smtClean="0"/>
              <a:pPr/>
              <a:t>9/19/2020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9CC8086-A8E1-4732-9577-FA63675C614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EC6BB11-75D0-4CCB-960C-B9714B9AF6E2}" type="datetimeFigureOut">
              <a:rPr lang="en-US" smtClean="0"/>
              <a:pPr/>
              <a:t>9/19/2020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9CC8086-A8E1-4732-9577-FA63675C614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6BB11-75D0-4CCB-960C-B9714B9AF6E2}" type="datetimeFigureOut">
              <a:rPr lang="en-US" smtClean="0"/>
              <a:pPr/>
              <a:t>9/19/2020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9CC8086-A8E1-4732-9577-FA63675C61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6BB11-75D0-4CCB-960C-B9714B9AF6E2}" type="datetimeFigureOut">
              <a:rPr lang="en-US" smtClean="0"/>
              <a:pPr/>
              <a:t>9/19/2020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9CC8086-A8E1-4732-9577-FA63675C61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6BB11-75D0-4CCB-960C-B9714B9AF6E2}" type="datetimeFigureOut">
              <a:rPr lang="en-US" smtClean="0"/>
              <a:pPr/>
              <a:t>9/19/2020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9CC8086-A8E1-4732-9577-FA63675C614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2EC6BB11-75D0-4CCB-960C-B9714B9AF6E2}" type="datetimeFigureOut">
              <a:rPr lang="en-US" smtClean="0"/>
              <a:pPr/>
              <a:t>9/19/2020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99CC8086-A8E1-4732-9577-FA63675C614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EC6BB11-75D0-4CCB-960C-B9714B9AF6E2}" type="datetimeFigureOut">
              <a:rPr lang="en-US" smtClean="0"/>
              <a:pPr/>
              <a:t>9/19/2020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9CC8086-A8E1-4732-9577-FA63675C614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CA50CD-9528-4A1A-984B-FD74CA7B4D6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B5C808-D06C-4A9A-9A7E-FCAAF2FE5F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850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jpeg"/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12" Type="http://schemas.openxmlformats.org/officeDocument/2006/relationships/image" Target="../media/image3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3.pn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5" Type="http://schemas.openxmlformats.org/officeDocument/2006/relationships/image" Target="../media/image5.png"/><Relationship Id="rId10" Type="http://schemas.microsoft.com/office/2007/relationships/diagramDrawing" Target="../diagrams/drawing1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png"/><Relationship Id="rId4" Type="http://schemas.openxmlformats.org/officeDocument/2006/relationships/image" Target="../media/image6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43108" y="1844824"/>
            <a:ext cx="7761340" cy="1987070"/>
          </a:xfrm>
        </p:spPr>
        <p:txBody>
          <a:bodyPr>
            <a:normAutofit/>
          </a:bodyPr>
          <a:lstStyle/>
          <a:p>
            <a:r>
              <a:rPr lang="sr-Cyrl-RS" sz="36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ЗДРАВЉЕ И ЗАШТИТА ЗДРАВЉА</a:t>
            </a:r>
            <a:endParaRPr lang="en-US" sz="3600" b="1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25763" y="434861"/>
            <a:ext cx="69127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700"/>
              </a:spcBef>
              <a:buClr>
                <a:srgbClr val="EA157A"/>
              </a:buClr>
              <a:buSzPct val="60000"/>
            </a:pPr>
            <a:r>
              <a:rPr lang="sr-Cyrl-CS" sz="3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Факултет</a:t>
            </a:r>
            <a:r>
              <a:rPr lang="sr-Latn-RS" sz="3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медицинских</a:t>
            </a:r>
            <a:r>
              <a:rPr lang="sr-Latn-RS" sz="3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наука</a:t>
            </a:r>
            <a:r>
              <a:rPr lang="sr-Latn-RS" sz="32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2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Унивезитет у </a:t>
            </a:r>
            <a:r>
              <a:rPr lang="sr-Cyrl-CS" sz="32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Крагујевацу</a:t>
            </a:r>
            <a:endParaRPr lang="sr-Latn-RS" sz="320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842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63"/>
    </mc:Choice>
    <mc:Fallback xmlns="">
      <p:transition spd="slow" advTm="2763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770867" cy="869016"/>
          </a:xfrm>
        </p:spPr>
        <p:txBody>
          <a:bodyPr lIns="82058" tIns="41029" rIns="82058" bIns="41029">
            <a:normAutofit fontScale="90000"/>
          </a:bodyPr>
          <a:lstStyle/>
          <a:p>
            <a:pPr algn="ctr"/>
            <a:r>
              <a:rPr lang="sr-Cyrl-RS" sz="2900" b="1" dirty="0">
                <a:latin typeface="Times New Roman" pitchFamily="18" charset="0"/>
                <a:cs typeface="Times New Roman" pitchFamily="18" charset="0"/>
              </a:rPr>
              <a:t>НАЧЕЛА И ПРИНЦИПИ ЗДРАВСТВЕНЕ ЗАШТИТЕ</a:t>
            </a:r>
            <a:endParaRPr lang="en-US" sz="2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4308" y="2286000"/>
            <a:ext cx="7615382" cy="3447255"/>
          </a:xfrm>
        </p:spPr>
        <p:txBody>
          <a:bodyPr lIns="82058" tIns="41029" rIns="82058" bIns="41029">
            <a:normAutofit fontScale="92500" lnSpcReduction="20000"/>
          </a:bodyPr>
          <a:lstStyle/>
          <a:p>
            <a:pPr>
              <a:spcBef>
                <a:spcPts val="1077"/>
              </a:spcBef>
              <a:buClr>
                <a:schemeClr val="accent1"/>
              </a:buClr>
              <a:buFont typeface="Wingdings" pitchFamily="2" charset="2"/>
              <a:buChar char="q"/>
            </a:pP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НАЧЕЛО ПОШТОВАЊА ЉУДСКИХ ПРАВА И ВРЕДНОСТИ И ПРАВА ДЕТЕТА У ЗДРАВСТВЕНОЈ ЗАШТИТИ, </a:t>
            </a:r>
          </a:p>
          <a:p>
            <a:pPr>
              <a:spcBef>
                <a:spcPts val="1077"/>
              </a:spcBef>
              <a:buClr>
                <a:srgbClr val="7030A0"/>
              </a:buClr>
              <a:buFont typeface="Wingdings" pitchFamily="2" charset="2"/>
              <a:buChar char="q"/>
            </a:pP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НАЧЕЛО ПРАВИЧНОСТИ, </a:t>
            </a:r>
          </a:p>
          <a:p>
            <a:pPr>
              <a:spcBef>
                <a:spcPts val="1077"/>
              </a:spcBef>
              <a:buClr>
                <a:schemeClr val="accent3"/>
              </a:buClr>
              <a:buFont typeface="Wingdings" pitchFamily="2" charset="2"/>
              <a:buChar char="q"/>
            </a:pP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НАЧЕЛО СВЕОБУХВАТНОСТИ,</a:t>
            </a:r>
          </a:p>
          <a:p>
            <a:pPr>
              <a:spcBef>
                <a:spcPts val="1077"/>
              </a:spcBef>
              <a:buClr>
                <a:schemeClr val="accent3"/>
              </a:buClr>
              <a:buFont typeface="Wingdings" pitchFamily="2" charset="2"/>
              <a:buChar char="q"/>
            </a:pP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НАЧЕЛО ПРИСТУПАЧНОСТИ, </a:t>
            </a:r>
          </a:p>
          <a:p>
            <a:pPr>
              <a:spcBef>
                <a:spcPts val="1077"/>
              </a:spcBef>
              <a:buClr>
                <a:srgbClr val="00B0F0"/>
              </a:buClr>
              <a:buFont typeface="Wingdings" pitchFamily="2" charset="2"/>
              <a:buChar char="q"/>
            </a:pP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НАЧЕЛО КОНТИНУИРАНОСТИ, </a:t>
            </a:r>
          </a:p>
          <a:p>
            <a:pPr>
              <a:spcBef>
                <a:spcPts val="1077"/>
              </a:spcBef>
              <a:buClr>
                <a:srgbClr val="FF0066"/>
              </a:buClr>
              <a:buFont typeface="Wingdings" pitchFamily="2" charset="2"/>
              <a:buChar char="q"/>
            </a:pP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НАЧЕЛО СТАЛНОГ УНАПРЕЂЕЊА КВАЛИТЕТА И БЕЗБЕДНОСТИ  </a:t>
            </a:r>
          </a:p>
          <a:p>
            <a:pPr>
              <a:spcBef>
                <a:spcPts val="1077"/>
              </a:spcBef>
              <a:buClr>
                <a:schemeClr val="accent1"/>
              </a:buClr>
              <a:buFont typeface="Wingdings" pitchFamily="2" charset="2"/>
              <a:buChar char="q"/>
            </a:pP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НАЧЕЛО ЕФИКАСНОСТИ ЗДРАВСТВЕНЕ ЗАШТИТЕ</a:t>
            </a:r>
            <a:endParaRPr lang="en-US" sz="23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93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935"/>
    </mc:Choice>
    <mc:Fallback xmlns="">
      <p:transition spd="slow" advTm="18935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800" b="1" dirty="0">
                <a:latin typeface="Times New Roman" pitchFamily="18" charset="0"/>
                <a:cs typeface="Times New Roman" pitchFamily="18" charset="0"/>
              </a:rPr>
              <a:t>НАЧЕЛА И ПРИНЦИПИ ЗДРАВСТВЕНЕ ЗАШТИТЕ</a:t>
            </a:r>
            <a:endParaRPr lang="sr-Cyrl-R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r-Cyrl-RS" sz="2000" dirty="0">
                <a:latin typeface="Times New Roman" pitchFamily="18" charset="0"/>
                <a:cs typeface="Times New Roman" pitchFamily="18" charset="0"/>
              </a:rPr>
              <a:t>НАЧЕЛО ПОШТОВАЊА ЉУДСКИХ ПРАВА И ВРЕДНОСТИ И ПРАВА ДЕТЕТА У ЗДРАВСТВЕНОЈ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ЗАШТИТИ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обезбеђивање највишег могућег стандарда људских права и вредности у пружању здравствене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заштите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руковођење најбољим интересом детета у свим активностима пружаоца здравствене заштите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377106"/>
            <a:ext cx="5256584" cy="2190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514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265"/>
    </mc:Choice>
    <mc:Fallback xmlns="">
      <p:transition spd="slow" advTm="84265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770867" cy="869016"/>
          </a:xfrm>
        </p:spPr>
        <p:txBody>
          <a:bodyPr lIns="82058" tIns="41029" rIns="82058" bIns="41029">
            <a:normAutofit fontScale="90000"/>
          </a:bodyPr>
          <a:lstStyle/>
          <a:p>
            <a:pPr algn="ctr"/>
            <a:r>
              <a:rPr lang="sr-Cyrl-RS" sz="2900" b="1" dirty="0">
                <a:latin typeface="Times New Roman" pitchFamily="18" charset="0"/>
                <a:cs typeface="Times New Roman" pitchFamily="18" charset="0"/>
              </a:rPr>
              <a:t>НАЧЕЛА И ПРИНЦИПИ ЗДРАВСТВЕНЕ ЗАШТИТЕ</a:t>
            </a:r>
            <a:endParaRPr lang="en-US" sz="2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4308" y="2286001"/>
            <a:ext cx="7615382" cy="2797146"/>
          </a:xfrm>
        </p:spPr>
        <p:txBody>
          <a:bodyPr lIns="82058" tIns="41029" rIns="82058" bIns="41029">
            <a:normAutofit/>
          </a:bodyPr>
          <a:lstStyle/>
          <a:p>
            <a:r>
              <a:rPr lang="sr-Cyrl-CS" sz="2400" b="1" dirty="0">
                <a:solidFill>
                  <a:srgbClr val="0066CC"/>
                </a:solidFill>
                <a:latin typeface="Times New Roman" pitchFamily="18" charset="0"/>
              </a:rPr>
              <a:t>ПРАВИЧНОСТ</a:t>
            </a:r>
          </a:p>
          <a:p>
            <a:endParaRPr lang="sr-Cyrl-CS" sz="2400" b="1" dirty="0">
              <a:solidFill>
                <a:schemeClr val="tx2"/>
              </a:solidFill>
              <a:latin typeface="Times New Roman" pitchFamily="18" charset="0"/>
            </a:endParaRPr>
          </a:p>
          <a:p>
            <a:r>
              <a:rPr lang="sr-Cyrl-CS" sz="2400" b="1" dirty="0">
                <a:latin typeface="Times New Roman" pitchFamily="18" charset="0"/>
              </a:rPr>
              <a:t>Забрана дискриминације приликом пружања </a:t>
            </a:r>
            <a:r>
              <a:rPr lang="sr-Cyrl-CS" sz="2400" b="1" dirty="0" smtClean="0">
                <a:latin typeface="Times New Roman" pitchFamily="18" charset="0"/>
              </a:rPr>
              <a:t>здравствене заштите</a:t>
            </a:r>
            <a:endParaRPr lang="en-US" sz="24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1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514"/>
    </mc:Choice>
    <mc:Fallback xmlns="">
      <p:transition spd="slow" advTm="36514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770867" cy="869016"/>
          </a:xfrm>
        </p:spPr>
        <p:txBody>
          <a:bodyPr lIns="82058" tIns="41029" rIns="82058" bIns="41029">
            <a:normAutofit fontScale="90000"/>
          </a:bodyPr>
          <a:lstStyle/>
          <a:p>
            <a:pPr algn="ctr"/>
            <a:r>
              <a:rPr lang="sr-Cyrl-RS" sz="2900" b="1" dirty="0">
                <a:latin typeface="Times New Roman" pitchFamily="18" charset="0"/>
                <a:cs typeface="Times New Roman" pitchFamily="18" charset="0"/>
              </a:rPr>
              <a:t>НАЧЕЛА И ПРИНЦИПИ ЗДРАВСТВЕНЕ ЗАШТИТЕ</a:t>
            </a:r>
            <a:endParaRPr lang="en-US" sz="2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4308" y="2286000"/>
            <a:ext cx="4959820" cy="3231231"/>
          </a:xfrm>
        </p:spPr>
        <p:txBody>
          <a:bodyPr lIns="82058" tIns="41029" rIns="82058" bIns="41029">
            <a:normAutofit/>
          </a:bodyPr>
          <a:lstStyle/>
          <a:p>
            <a:pPr>
              <a:defRPr/>
            </a:pPr>
            <a:r>
              <a:rPr lang="sr-Cyrl-CS" sz="2400" b="1" dirty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СВЕОБУХВАТНОСТ</a:t>
            </a:r>
            <a:endParaRPr lang="hr-HR" sz="2400" b="1" dirty="0">
              <a:solidFill>
                <a:srgbClr val="0066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CS" sz="2400" b="1" dirty="0">
              <a:solidFill>
                <a:schemeClr val="tx2"/>
              </a:solidFill>
              <a:latin typeface="Times New Roman" pitchFamily="18" charset="0"/>
            </a:endParaRPr>
          </a:p>
          <a:p>
            <a:r>
              <a:rPr lang="sr-Cyrl-CS" sz="2400" dirty="0">
                <a:solidFill>
                  <a:srgbClr val="000066"/>
                </a:solidFill>
                <a:latin typeface="Times New Roman" pitchFamily="18" charset="0"/>
              </a:rPr>
              <a:t>у</a:t>
            </a:r>
            <a:r>
              <a:rPr lang="hr-HR" sz="2400" dirty="0">
                <a:solidFill>
                  <a:srgbClr val="000066"/>
                </a:solidFill>
                <a:latin typeface="Times New Roman" pitchFamily="18" charset="0"/>
              </a:rPr>
              <a:t>кључује одговарајуће мере здравствене заштите свих грађана у складу са законом</a:t>
            </a:r>
            <a:endParaRPr lang="en-US" sz="2400" b="1" dirty="0">
              <a:latin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357" y="2564904"/>
            <a:ext cx="3203848" cy="3304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6056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478"/>
    </mc:Choice>
    <mc:Fallback xmlns="">
      <p:transition spd="slow" advTm="28478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770867" cy="869016"/>
          </a:xfrm>
        </p:spPr>
        <p:txBody>
          <a:bodyPr lIns="82058" tIns="41029" rIns="82058" bIns="41029">
            <a:normAutofit fontScale="90000"/>
          </a:bodyPr>
          <a:lstStyle/>
          <a:p>
            <a:pPr algn="ctr"/>
            <a:r>
              <a:rPr lang="sr-Cyrl-RS" sz="2900" b="1" dirty="0">
                <a:latin typeface="Times New Roman" pitchFamily="18" charset="0"/>
                <a:cs typeface="Times New Roman" pitchFamily="18" charset="0"/>
              </a:rPr>
              <a:t>НАЧЕЛА И ПРИНЦИПИ ЗДРАВСТВЕНЕ ЗАШТИТЕ</a:t>
            </a:r>
            <a:endParaRPr lang="en-US" sz="2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4308" y="2286001"/>
            <a:ext cx="7615382" cy="2797146"/>
          </a:xfrm>
        </p:spPr>
        <p:txBody>
          <a:bodyPr lIns="82058" tIns="41029" rIns="82058" bIns="41029">
            <a:normAutofit/>
          </a:bodyPr>
          <a:lstStyle/>
          <a:p>
            <a:r>
              <a:rPr lang="sr-Cyrl-CS" sz="2400" b="1" dirty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sr-Cyrl-CS" sz="2400" b="1" dirty="0">
                <a:solidFill>
                  <a:srgbClr val="0066CC"/>
                </a:solidFill>
                <a:latin typeface="Times New Roman" pitchFamily="18" charset="0"/>
              </a:rPr>
              <a:t>ПРИСТУПАЧНОСТ</a:t>
            </a:r>
          </a:p>
          <a:p>
            <a:endParaRPr lang="sr-Cyrl-CS" sz="2400" b="1" dirty="0">
              <a:solidFill>
                <a:srgbClr val="0066CC"/>
              </a:solidFill>
              <a:latin typeface="Times New Roman" pitchFamily="18" charset="0"/>
            </a:endParaRPr>
          </a:p>
          <a:p>
            <a:pPr algn="ctr">
              <a:buNone/>
            </a:pPr>
            <a:r>
              <a:rPr lang="sr-Cyrl-CS" sz="2400" b="1" dirty="0">
                <a:latin typeface="Times New Roman" pitchFamily="18" charset="0"/>
              </a:rPr>
              <a:t>  Физички, географски и економски доступна, односно културно прихватљива </a:t>
            </a:r>
            <a:r>
              <a:rPr lang="sr-Cyrl-RS" sz="2400" b="1" dirty="0" smtClean="0">
                <a:latin typeface="Times New Roman" pitchFamily="18" charset="0"/>
              </a:rPr>
              <a:t>здравствена заштита</a:t>
            </a:r>
            <a:endParaRPr lang="en-US" sz="23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725144"/>
            <a:ext cx="5976664" cy="1872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732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611"/>
    </mc:Choice>
    <mc:Fallback xmlns="">
      <p:transition spd="slow" advTm="58611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770867" cy="869016"/>
          </a:xfrm>
        </p:spPr>
        <p:txBody>
          <a:bodyPr lIns="82058" tIns="41029" rIns="82058" bIns="41029">
            <a:normAutofit fontScale="90000"/>
          </a:bodyPr>
          <a:lstStyle/>
          <a:p>
            <a:pPr algn="ctr"/>
            <a:r>
              <a:rPr lang="sr-Cyrl-RS" sz="2900" b="1" dirty="0">
                <a:latin typeface="Times New Roman" pitchFamily="18" charset="0"/>
                <a:cs typeface="Times New Roman" pitchFamily="18" charset="0"/>
              </a:rPr>
              <a:t>НАЧЕЛА И ПРИНЦИПИ ЗДРАВСТВЕНЕ ЗАШТИТЕ</a:t>
            </a:r>
            <a:endParaRPr lang="en-US" sz="2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4308" y="2286001"/>
            <a:ext cx="6976044" cy="2511152"/>
          </a:xfrm>
        </p:spPr>
        <p:txBody>
          <a:bodyPr lIns="82058" tIns="41029" rIns="82058" bIns="41029">
            <a:normAutofit/>
          </a:bodyPr>
          <a:lstStyle/>
          <a:p>
            <a:r>
              <a:rPr lang="sr-Cyrl-CS" sz="2400" b="1" dirty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КОНТИНУИРАНОСТ</a:t>
            </a:r>
            <a:r>
              <a:rPr lang="hr-HR" sz="2400" dirty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hr-HR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sr-Cyrl-CS" sz="2400" b="1" dirty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sr-Cyrl-CS" sz="2400" dirty="0">
                <a:solidFill>
                  <a:srgbClr val="000066"/>
                </a:solidFill>
                <a:latin typeface="Times New Roman" pitchFamily="18" charset="0"/>
              </a:rPr>
              <a:t>организација непрекидне здравствене заштите у свим животним добима</a:t>
            </a:r>
            <a:endParaRPr lang="en-US" sz="240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534265"/>
            <a:ext cx="4608513" cy="23050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981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991"/>
    </mc:Choice>
    <mc:Fallback xmlns="">
      <p:transition spd="slow" advTm="24991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770867" cy="869016"/>
          </a:xfrm>
        </p:spPr>
        <p:txBody>
          <a:bodyPr lIns="82058" tIns="41029" rIns="82058" bIns="41029">
            <a:normAutofit fontScale="90000"/>
          </a:bodyPr>
          <a:lstStyle/>
          <a:p>
            <a:pPr algn="ctr"/>
            <a:r>
              <a:rPr lang="sr-Cyrl-RS" sz="2900" b="1" dirty="0">
                <a:latin typeface="Times New Roman" pitchFamily="18" charset="0"/>
                <a:cs typeface="Times New Roman" pitchFamily="18" charset="0"/>
              </a:rPr>
              <a:t>НАЧЕЛА И ПРИНЦИПИ ЗДРАВСТВЕНЕ ЗАШТИТЕ</a:t>
            </a:r>
            <a:endParaRPr lang="en-US" sz="2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4308" y="2286001"/>
            <a:ext cx="7615382" cy="2797146"/>
          </a:xfrm>
        </p:spPr>
        <p:txBody>
          <a:bodyPr lIns="82058" tIns="41029" rIns="82058" bIns="41029">
            <a:normAutofit/>
          </a:bodyPr>
          <a:lstStyle/>
          <a:p>
            <a:pPr>
              <a:defRPr/>
            </a:pPr>
            <a:r>
              <a:rPr lang="sr-Cyrl-CS" sz="2400" b="1" dirty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УНАПРЕЂЕЊЕ КВАЛИТЕТА</a:t>
            </a:r>
          </a:p>
          <a:p>
            <a:pPr>
              <a:defRPr/>
            </a:pPr>
            <a:endParaRPr lang="sr-Cyrl-CS" sz="2400" b="1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buFont typeface="Wingdings" pitchFamily="2" charset="2"/>
              <a:buChar char="q"/>
              <a:defRPr/>
            </a:pPr>
            <a:r>
              <a:rPr lang="sr-Cyrl-C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Cyrl-CS" sz="2400" dirty="0" smtClean="0">
                <a:latin typeface="Times New Roman" pitchFamily="18" charset="0"/>
              </a:rPr>
              <a:t>у складу </a:t>
            </a:r>
            <a:r>
              <a:rPr lang="sr-Cyrl-CS" sz="2400" dirty="0">
                <a:latin typeface="Times New Roman" pitchFamily="18" charset="0"/>
              </a:rPr>
              <a:t>са савременим достигнућима медицинске науке и праксе</a:t>
            </a:r>
            <a:endParaRPr lang="en-US" sz="24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466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900"/>
    </mc:Choice>
    <mc:Fallback xmlns="">
      <p:transition spd="slow" advTm="279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770867" cy="869016"/>
          </a:xfrm>
        </p:spPr>
        <p:txBody>
          <a:bodyPr lIns="82058" tIns="41029" rIns="82058" bIns="41029">
            <a:normAutofit fontScale="90000"/>
          </a:bodyPr>
          <a:lstStyle/>
          <a:p>
            <a:pPr algn="ctr"/>
            <a:r>
              <a:rPr lang="sr-Cyrl-RS" sz="2900" b="1" dirty="0">
                <a:latin typeface="Times New Roman" pitchFamily="18" charset="0"/>
                <a:cs typeface="Times New Roman" pitchFamily="18" charset="0"/>
              </a:rPr>
              <a:t>НАЧЕЛА И ПРИНЦИПИ ЗДРАВСТВЕНЕ ЗАШТИТЕ</a:t>
            </a:r>
            <a:endParaRPr lang="en-US" sz="2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4308" y="2286001"/>
            <a:ext cx="7615382" cy="2797146"/>
          </a:xfrm>
        </p:spPr>
        <p:txBody>
          <a:bodyPr lIns="82058" tIns="41029" rIns="82058" bIns="41029">
            <a:normAutofit/>
          </a:bodyPr>
          <a:lstStyle/>
          <a:p>
            <a:pPr>
              <a:buFont typeface="Wingdings" pitchFamily="2" charset="2"/>
              <a:buChar char="q"/>
              <a:defRPr/>
            </a:pPr>
            <a:r>
              <a:rPr lang="sr-Cyrl-CS" sz="2400" b="1" dirty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ЕФИКАСНОСТ</a:t>
            </a:r>
          </a:p>
          <a:p>
            <a:pPr>
              <a:defRPr/>
            </a:pPr>
            <a:endParaRPr lang="sr-Cyrl-CS" sz="2400" dirty="0">
              <a:solidFill>
                <a:srgbClr val="0066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 typeface="Wingdings" pitchFamily="2" charset="2"/>
              <a:buChar char="q"/>
              <a:defRPr/>
            </a:pPr>
            <a:r>
              <a:rPr lang="sr-Cyrl-C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Постизање најбољих резултата у односу на расположива финансијска средства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464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61"/>
    </mc:Choice>
    <mc:Fallback xmlns="">
      <p:transition spd="slow" advTm="19561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5672" y="404664"/>
            <a:ext cx="7932656" cy="861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16465" marR="4559" indent="-570" algn="ctr"/>
            <a:r>
              <a:rPr lang="sr-Cyrl-RS" sz="2800" b="1" spc="-27" dirty="0" smtClean="0">
                <a:latin typeface="Times New Roman" pitchFamily="18" charset="0"/>
                <a:cs typeface="Times New Roman" pitchFamily="18" charset="0"/>
              </a:rPr>
              <a:t>ЗДРАВСТВЕНА ЗАШТИТА ЗАСНОВАНА НА ДОКАЗИМА</a:t>
            </a:r>
            <a:endParaRPr lang="sr-Cyrl-R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15637" y="3428999"/>
            <a:ext cx="8312727" cy="3025588"/>
          </a:xfrm>
          <a:custGeom>
            <a:avLst/>
            <a:gdLst/>
            <a:ahLst/>
            <a:cxnLst/>
            <a:rect l="l" t="t" r="r" b="b"/>
            <a:pathLst>
              <a:path w="9144000" h="3429000">
                <a:moveTo>
                  <a:pt x="0" y="0"/>
                </a:moveTo>
                <a:lnTo>
                  <a:pt x="0" y="3429000"/>
                </a:lnTo>
                <a:lnTo>
                  <a:pt x="9143999" y="3429000"/>
                </a:lnTo>
                <a:lnTo>
                  <a:pt x="9143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87221" y="1894692"/>
            <a:ext cx="8241143" cy="48859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97926" marR="4559" indent="-286534">
              <a:lnSpc>
                <a:spcPts val="2707"/>
              </a:lnSpc>
              <a:buClr>
                <a:srgbClr val="C200EE"/>
              </a:buClr>
              <a:buSzPct val="80357"/>
              <a:buFont typeface="Microsoft Sans Serif"/>
              <a:buChar char="•"/>
              <a:tabLst>
                <a:tab pos="298496" algn="l"/>
              </a:tabLst>
            </a:pPr>
            <a:r>
              <a:rPr lang="sr-Cyrl-RS" sz="2200" spc="-22" dirty="0">
                <a:latin typeface="Times New Roman"/>
                <a:cs typeface="Times New Roman"/>
              </a:rPr>
              <a:t>Здравствена заштита заснована на доказима је проширење примена принципа медицине засноване на доказима на цео систем здравствене заштите, тј. све професионалце укљуцене у обезбедивање здравствене заштите, са купцима здравствених услуга (осигурањем) и менаџерима у здравству</a:t>
            </a:r>
            <a:r>
              <a:rPr lang="sr-Cyrl-RS" sz="2200" spc="-22" dirty="0" smtClean="0">
                <a:latin typeface="Times New Roman"/>
                <a:cs typeface="Times New Roman"/>
              </a:rPr>
              <a:t>.</a:t>
            </a:r>
          </a:p>
          <a:p>
            <a:pPr marL="11392" marR="4559">
              <a:lnSpc>
                <a:spcPts val="2707"/>
              </a:lnSpc>
              <a:buClr>
                <a:srgbClr val="C200EE"/>
              </a:buClr>
              <a:buSzPct val="80357"/>
              <a:tabLst>
                <a:tab pos="298496" algn="l"/>
              </a:tabLst>
            </a:pPr>
            <a:r>
              <a:rPr lang="sr-Cyrl-RS" sz="2200" i="1" spc="-22" dirty="0">
                <a:solidFill>
                  <a:srgbClr val="FF0066"/>
                </a:solidFill>
                <a:latin typeface="Times New Roman"/>
                <a:cs typeface="Times New Roman"/>
              </a:rPr>
              <a:t> </a:t>
            </a:r>
            <a:r>
              <a:rPr lang="sr-Cyrl-RS" sz="2200" i="1" spc="-22" dirty="0" smtClean="0">
                <a:solidFill>
                  <a:srgbClr val="FF0066"/>
                </a:solidFill>
                <a:latin typeface="Times New Roman"/>
                <a:cs typeface="Times New Roman"/>
              </a:rPr>
              <a:t>        </a:t>
            </a:r>
            <a:r>
              <a:rPr sz="2200" i="1" spc="-9" dirty="0" smtClean="0">
                <a:solidFill>
                  <a:srgbClr val="FF0066"/>
                </a:solidFill>
                <a:latin typeface="Times New Roman"/>
                <a:cs typeface="Times New Roman"/>
              </a:rPr>
              <a:t>(</a:t>
            </a:r>
            <a:r>
              <a:rPr sz="2200" i="1" spc="-4" dirty="0" smtClean="0">
                <a:solidFill>
                  <a:srgbClr val="FF0066"/>
                </a:solidFill>
                <a:latin typeface="Times New Roman"/>
                <a:cs typeface="Times New Roman"/>
              </a:rPr>
              <a:t>C</a:t>
            </a:r>
            <a:r>
              <a:rPr sz="2200" i="1" dirty="0" smtClean="0">
                <a:solidFill>
                  <a:srgbClr val="FF0066"/>
                </a:solidFill>
                <a:latin typeface="Times New Roman"/>
                <a:cs typeface="Times New Roman"/>
              </a:rPr>
              <a:t>ent</a:t>
            </a:r>
            <a:r>
              <a:rPr sz="2200" i="1" spc="-76" dirty="0" smtClean="0">
                <a:solidFill>
                  <a:srgbClr val="FF0066"/>
                </a:solidFill>
                <a:latin typeface="Times New Roman"/>
                <a:cs typeface="Times New Roman"/>
              </a:rPr>
              <a:t>r</a:t>
            </a:r>
            <a:r>
              <a:rPr sz="2200" i="1" dirty="0" smtClean="0">
                <a:solidFill>
                  <a:srgbClr val="FF0066"/>
                </a:solidFill>
                <a:latin typeface="Times New Roman"/>
                <a:cs typeface="Times New Roman"/>
              </a:rPr>
              <a:t>e</a:t>
            </a:r>
            <a:r>
              <a:rPr sz="2200" i="1" spc="-22" dirty="0" smtClean="0">
                <a:solidFill>
                  <a:srgbClr val="FF0066"/>
                </a:solidFill>
                <a:latin typeface="Times New Roman"/>
                <a:cs typeface="Times New Roman"/>
              </a:rPr>
              <a:t> </a:t>
            </a:r>
            <a:r>
              <a:rPr sz="2200" i="1" dirty="0" smtClean="0">
                <a:solidFill>
                  <a:srgbClr val="FF0066"/>
                </a:solidFill>
                <a:latin typeface="Times New Roman"/>
                <a:cs typeface="Times New Roman"/>
              </a:rPr>
              <a:t>for</a:t>
            </a:r>
            <a:r>
              <a:rPr sz="2200" i="1" spc="-9" dirty="0" smtClean="0">
                <a:solidFill>
                  <a:srgbClr val="FF0066"/>
                </a:solidFill>
                <a:latin typeface="Times New Roman"/>
                <a:cs typeface="Times New Roman"/>
              </a:rPr>
              <a:t> </a:t>
            </a:r>
            <a:r>
              <a:rPr sz="2200" i="1" spc="-4" dirty="0" smtClean="0">
                <a:solidFill>
                  <a:srgbClr val="FF0066"/>
                </a:solidFill>
                <a:latin typeface="Times New Roman"/>
                <a:cs typeface="Times New Roman"/>
              </a:rPr>
              <a:t>E</a:t>
            </a:r>
            <a:r>
              <a:rPr sz="2200" i="1" dirty="0" smtClean="0">
                <a:solidFill>
                  <a:srgbClr val="FF0066"/>
                </a:solidFill>
                <a:latin typeface="Times New Roman"/>
                <a:cs typeface="Times New Roman"/>
              </a:rPr>
              <a:t>vidence-</a:t>
            </a:r>
            <a:r>
              <a:rPr sz="2200" i="1" spc="-4" dirty="0" smtClean="0">
                <a:solidFill>
                  <a:srgbClr val="FF0066"/>
                </a:solidFill>
                <a:latin typeface="Times New Roman"/>
                <a:cs typeface="Times New Roman"/>
              </a:rPr>
              <a:t>B</a:t>
            </a:r>
            <a:r>
              <a:rPr sz="2200" i="1" dirty="0" smtClean="0">
                <a:solidFill>
                  <a:srgbClr val="FF0066"/>
                </a:solidFill>
                <a:latin typeface="Times New Roman"/>
                <a:cs typeface="Times New Roman"/>
              </a:rPr>
              <a:t>ased</a:t>
            </a:r>
            <a:r>
              <a:rPr sz="2200" i="1" spc="-36" dirty="0" smtClean="0">
                <a:solidFill>
                  <a:srgbClr val="FF0066"/>
                </a:solidFill>
                <a:latin typeface="Times New Roman"/>
                <a:cs typeface="Times New Roman"/>
              </a:rPr>
              <a:t> </a:t>
            </a:r>
            <a:r>
              <a:rPr sz="2200" i="1" dirty="0" smtClean="0">
                <a:solidFill>
                  <a:srgbClr val="FF0066"/>
                </a:solidFill>
                <a:latin typeface="Times New Roman"/>
                <a:cs typeface="Times New Roman"/>
              </a:rPr>
              <a:t>Medicine,</a:t>
            </a:r>
            <a:r>
              <a:rPr sz="2200" i="1" spc="-36" dirty="0" smtClean="0">
                <a:solidFill>
                  <a:srgbClr val="FF0066"/>
                </a:solidFill>
                <a:latin typeface="Times New Roman"/>
                <a:cs typeface="Times New Roman"/>
              </a:rPr>
              <a:t> </a:t>
            </a:r>
            <a:r>
              <a:rPr sz="2200" i="1" dirty="0" smtClean="0">
                <a:solidFill>
                  <a:srgbClr val="FF0066"/>
                </a:solidFill>
                <a:latin typeface="Times New Roman"/>
                <a:cs typeface="Times New Roman"/>
              </a:rPr>
              <a:t>1997)</a:t>
            </a:r>
            <a:endParaRPr lang="sr-Latn-RS" sz="2200" i="1" dirty="0" smtClean="0">
              <a:solidFill>
                <a:srgbClr val="FF0066"/>
              </a:solidFill>
              <a:latin typeface="Times New Roman"/>
              <a:cs typeface="Times New Roman"/>
            </a:endParaRPr>
          </a:p>
          <a:p>
            <a:pPr marL="297926">
              <a:spcBef>
                <a:spcPts val="341"/>
              </a:spcBef>
            </a:pPr>
            <a:r>
              <a:rPr lang="sr-Cyrl-RS" sz="2200" b="1" i="1" dirty="0">
                <a:latin typeface="Times New Roman"/>
                <a:cs typeface="Times New Roman"/>
              </a:rPr>
              <a:t>Здравствена заштита заснована на доказима јесте коришћење најбољих доказа који су нам на располагању за доношење одлука о здрављу и здравственој заштити целокупне популације или популационих </a:t>
            </a:r>
            <a:r>
              <a:rPr lang="sr-Cyrl-RS" sz="2200" b="1" i="1" dirty="0" smtClean="0">
                <a:latin typeface="Times New Roman"/>
                <a:cs typeface="Times New Roman"/>
              </a:rPr>
              <a:t>група</a:t>
            </a:r>
          </a:p>
          <a:p>
            <a:pPr marL="297926">
              <a:spcBef>
                <a:spcPts val="341"/>
              </a:spcBef>
            </a:pPr>
            <a:endParaRPr lang="sr-Latn-RS" sz="2200" spc="-27" dirty="0" smtClean="0">
              <a:latin typeface="Times New Roman"/>
              <a:cs typeface="Times New Roman"/>
            </a:endParaRPr>
          </a:p>
          <a:p>
            <a:pPr marL="297926" marR="9684" indent="-286534">
              <a:lnSpc>
                <a:spcPts val="2707"/>
              </a:lnSpc>
              <a:buClr>
                <a:srgbClr val="C200EE"/>
              </a:buClr>
              <a:buSzPct val="80357"/>
              <a:buFont typeface="Microsoft Sans Serif"/>
              <a:buChar char="•"/>
              <a:tabLst>
                <a:tab pos="298496" algn="l"/>
              </a:tabLst>
            </a:pPr>
            <a:r>
              <a:rPr lang="sr-Cyrl-RS" sz="2200" spc="-27" dirty="0">
                <a:latin typeface="Times New Roman"/>
                <a:cs typeface="Times New Roman"/>
              </a:rPr>
              <a:t>Мере и активности здравствене заштите морају бити засноване на савременим </a:t>
            </a:r>
            <a:r>
              <a:rPr lang="sr-Cyrl-RS" sz="2200" spc="-27" dirty="0" smtClean="0">
                <a:latin typeface="Times New Roman"/>
                <a:cs typeface="Times New Roman"/>
              </a:rPr>
              <a:t>нау</a:t>
            </a:r>
            <a:r>
              <a:rPr lang="sr-Cyrl-BA" sz="2200" spc="-27" dirty="0" smtClean="0">
                <a:latin typeface="Times New Roman"/>
                <a:cs typeface="Times New Roman"/>
              </a:rPr>
              <a:t>ч</a:t>
            </a:r>
            <a:r>
              <a:rPr lang="sr-Cyrl-RS" sz="2200" spc="-27" dirty="0" smtClean="0">
                <a:latin typeface="Times New Roman"/>
                <a:cs typeface="Times New Roman"/>
              </a:rPr>
              <a:t>ним </a:t>
            </a:r>
            <a:r>
              <a:rPr lang="sr-Cyrl-RS" sz="2200" spc="-27" dirty="0">
                <a:latin typeface="Times New Roman"/>
                <a:cs typeface="Times New Roman"/>
              </a:rPr>
              <a:t>доказима, да су безбедне, сигурне и ефикасне и у складу са </a:t>
            </a:r>
            <a:r>
              <a:rPr lang="sr-Cyrl-RS" sz="2200" spc="-27" dirty="0" smtClean="0">
                <a:latin typeface="Times New Roman"/>
                <a:cs typeface="Times New Roman"/>
              </a:rPr>
              <a:t>начелима </a:t>
            </a:r>
            <a:r>
              <a:rPr lang="sr-Cyrl-RS" sz="2200" spc="-27" dirty="0">
                <a:latin typeface="Times New Roman"/>
                <a:cs typeface="Times New Roman"/>
              </a:rPr>
              <a:t>професионалне етике.</a:t>
            </a:r>
            <a:endParaRPr sz="25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3671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219"/>
    </mc:Choice>
    <mc:Fallback xmlns="">
      <p:transition spd="slow" advTm="71219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27234" y="507495"/>
            <a:ext cx="7476836" cy="753358"/>
          </a:xfrm>
          <a:prstGeom prst="rect">
            <a:avLst/>
          </a:prstGeom>
        </p:spPr>
        <p:txBody>
          <a:bodyPr vert="horz" wrap="square" lIns="0" tIns="258392" rIns="0" bIns="0" rtlCol="0">
            <a:spAutoFit/>
          </a:bodyPr>
          <a:lstStyle/>
          <a:p>
            <a:pPr marL="216465"/>
            <a:r>
              <a:rPr lang="sr-Cyrl-RS" sz="3200" b="1" spc="-40" dirty="0" smtClean="0">
                <a:solidFill>
                  <a:srgbClr val="686868"/>
                </a:solidFill>
                <a:latin typeface="Times New Roman" pitchFamily="18" charset="0"/>
                <a:cs typeface="Times New Roman" pitchFamily="18" charset="0"/>
              </a:rPr>
              <a:t>МЕРЕ ЗДРАВСТВЕНЕ ЗАШТИТЕ</a:t>
            </a:r>
            <a:endParaRPr lang="sr-Cyrl-R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bject 4"/>
          <p:cNvSpPr>
            <a:spLocks noChangeAspect="1"/>
          </p:cNvSpPr>
          <p:nvPr/>
        </p:nvSpPr>
        <p:spPr>
          <a:xfrm>
            <a:off x="6660232" y="4437529"/>
            <a:ext cx="2210140" cy="23081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95536" y="1841038"/>
            <a:ext cx="7908534" cy="46166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4293" marR="4559" indent="-342900">
              <a:buClr>
                <a:srgbClr val="C200EE"/>
              </a:buClr>
              <a:buSzPct val="79310"/>
              <a:buFont typeface="Wingdings" pitchFamily="2" charset="2"/>
              <a:buChar char="q"/>
              <a:tabLst>
                <a:tab pos="298496" algn="l"/>
              </a:tabLst>
            </a:pPr>
            <a:r>
              <a:rPr lang="sr-Cyrl-RS" sz="2200" spc="4" dirty="0">
                <a:latin typeface="Times New Roman"/>
                <a:cs typeface="Times New Roman"/>
              </a:rPr>
              <a:t>Стандардни, стручно верификовани и на доказима базирани медицински и други поступци за идентификацију (дијагнозу) здравственог стања и здравствених потреба и за здравствене интервенције-модификација тока болести и здравствених </a:t>
            </a:r>
            <a:r>
              <a:rPr lang="sr-Cyrl-RS" sz="2200" spc="4" dirty="0" smtClean="0">
                <a:latin typeface="Times New Roman"/>
                <a:cs typeface="Times New Roman"/>
              </a:rPr>
              <a:t>процеса</a:t>
            </a:r>
          </a:p>
          <a:p>
            <a:pPr marL="354293" marR="4559" indent="-342900">
              <a:buClr>
                <a:srgbClr val="C200EE"/>
              </a:buClr>
              <a:buSzPct val="79310"/>
              <a:buFont typeface="Wingdings" pitchFamily="2" charset="2"/>
              <a:buChar char="q"/>
              <a:tabLst>
                <a:tab pos="298496" algn="l"/>
              </a:tabLst>
            </a:pPr>
            <a:endParaRPr lang="sr-Cyrl-RS" sz="2200" spc="4" dirty="0">
              <a:latin typeface="Times New Roman"/>
              <a:cs typeface="Times New Roman"/>
            </a:endParaRPr>
          </a:p>
          <a:p>
            <a:pPr marL="354293" marR="4559" indent="-342900">
              <a:buClr>
                <a:srgbClr val="C200EE"/>
              </a:buClr>
              <a:buSzPct val="79310"/>
              <a:buFont typeface="Wingdings" pitchFamily="2" charset="2"/>
              <a:buChar char="q"/>
              <a:tabLst>
                <a:tab pos="298496" algn="l"/>
              </a:tabLst>
            </a:pPr>
            <a:r>
              <a:rPr lang="sr-Cyrl-RS" sz="2200" spc="4" dirty="0">
                <a:latin typeface="Times New Roman"/>
                <a:cs typeface="Times New Roman"/>
              </a:rPr>
              <a:t>Мере се могу примењивати на појединца, поједине популационе групе или ширу </a:t>
            </a:r>
            <a:r>
              <a:rPr lang="sr-Cyrl-RS" sz="2200" spc="4" dirty="0" smtClean="0">
                <a:latin typeface="Times New Roman"/>
                <a:cs typeface="Times New Roman"/>
              </a:rPr>
              <a:t>заједницу</a:t>
            </a:r>
          </a:p>
          <a:p>
            <a:pPr marL="354293" marR="4559" indent="-342900">
              <a:buClr>
                <a:srgbClr val="C200EE"/>
              </a:buClr>
              <a:buSzPct val="79310"/>
              <a:buFont typeface="Wingdings" pitchFamily="2" charset="2"/>
              <a:buChar char="q"/>
              <a:tabLst>
                <a:tab pos="298496" algn="l"/>
              </a:tabLst>
            </a:pPr>
            <a:endParaRPr lang="sr-Cyrl-RS" sz="2200" spc="4" dirty="0">
              <a:latin typeface="Times New Roman"/>
              <a:cs typeface="Times New Roman"/>
            </a:endParaRPr>
          </a:p>
          <a:p>
            <a:pPr marL="354293" marR="4559" indent="-342900">
              <a:buClr>
                <a:srgbClr val="C200EE"/>
              </a:buClr>
              <a:buSzPct val="79310"/>
              <a:buFont typeface="Wingdings" pitchFamily="2" charset="2"/>
              <a:buChar char="q"/>
              <a:tabLst>
                <a:tab pos="298496" algn="l"/>
              </a:tabLst>
            </a:pPr>
            <a:r>
              <a:rPr lang="sr-Cyrl-RS" sz="2200" spc="4" dirty="0">
                <a:latin typeface="Times New Roman"/>
                <a:cs typeface="Times New Roman"/>
              </a:rPr>
              <a:t>Превентивне или куративне, активне или </a:t>
            </a:r>
            <a:endParaRPr lang="sr-Cyrl-RS" sz="2200" spc="4" dirty="0" smtClean="0">
              <a:latin typeface="Times New Roman"/>
              <a:cs typeface="Times New Roman"/>
            </a:endParaRPr>
          </a:p>
          <a:p>
            <a:pPr marL="11393" marR="4559">
              <a:buClr>
                <a:srgbClr val="C200EE"/>
              </a:buClr>
              <a:buSzPct val="79310"/>
              <a:tabLst>
                <a:tab pos="298496" algn="l"/>
              </a:tabLst>
            </a:pPr>
            <a:r>
              <a:rPr lang="sr-Cyrl-RS" sz="2200" spc="4" dirty="0" smtClean="0">
                <a:latin typeface="Times New Roman"/>
                <a:cs typeface="Times New Roman"/>
              </a:rPr>
              <a:t>     пасивне мере</a:t>
            </a:r>
            <a:endParaRPr lang="sr-Cyrl-RS" sz="2900" dirty="0">
              <a:latin typeface="Times New Roman"/>
              <a:cs typeface="Times New Roman"/>
            </a:endParaRPr>
          </a:p>
          <a:p>
            <a:pPr marL="11393" marR="4559" algn="ctr">
              <a:buClr>
                <a:srgbClr val="C200EE"/>
              </a:buClr>
              <a:buSzPct val="79310"/>
              <a:tabLst>
                <a:tab pos="298496" algn="l"/>
              </a:tabLst>
            </a:pPr>
            <a:r>
              <a:rPr lang="sr-Cyrl-RS" sz="2900" b="1" dirty="0" smtClean="0">
                <a:latin typeface="Times New Roman"/>
                <a:cs typeface="Times New Roman"/>
              </a:rPr>
              <a:t>јединствен</a:t>
            </a:r>
            <a:r>
              <a:rPr sz="2900" b="1" spc="-45" dirty="0" smtClean="0">
                <a:latin typeface="Times New Roman"/>
                <a:cs typeface="Times New Roman"/>
              </a:rPr>
              <a:t> </a:t>
            </a:r>
            <a:r>
              <a:rPr lang="sr-Cyrl-RS" sz="2900" b="1" dirty="0" smtClean="0">
                <a:latin typeface="Times New Roman"/>
                <a:cs typeface="Times New Roman"/>
              </a:rPr>
              <a:t>спектар</a:t>
            </a:r>
            <a:r>
              <a:rPr sz="2900" b="1" spc="-58" dirty="0" smtClean="0">
                <a:latin typeface="Times New Roman"/>
                <a:cs typeface="Times New Roman"/>
              </a:rPr>
              <a:t> </a:t>
            </a:r>
            <a:endParaRPr lang="sr-Cyrl-RS" sz="2900" b="1" spc="-58" dirty="0" smtClean="0">
              <a:latin typeface="Times New Roman"/>
              <a:cs typeface="Times New Roman"/>
            </a:endParaRPr>
          </a:p>
          <a:p>
            <a:pPr marL="11393" marR="4559" algn="ctr">
              <a:buClr>
                <a:srgbClr val="C200EE"/>
              </a:buClr>
              <a:buSzPct val="79310"/>
              <a:tabLst>
                <a:tab pos="298496" algn="l"/>
              </a:tabLst>
            </a:pPr>
            <a:r>
              <a:rPr lang="sr-Cyrl-RS" sz="2900" b="1" spc="-4" dirty="0" smtClean="0">
                <a:latin typeface="Times New Roman"/>
                <a:cs typeface="Times New Roman"/>
              </a:rPr>
              <a:t>мера</a:t>
            </a:r>
            <a:r>
              <a:rPr sz="2900" b="1" dirty="0" smtClean="0">
                <a:latin typeface="Times New Roman"/>
                <a:cs typeface="Times New Roman"/>
              </a:rPr>
              <a:t> </a:t>
            </a:r>
            <a:r>
              <a:rPr lang="sr-Cyrl-RS" sz="2900" b="1" spc="4" dirty="0" smtClean="0">
                <a:latin typeface="Times New Roman"/>
                <a:cs typeface="Times New Roman"/>
              </a:rPr>
              <a:t>здравствене заштите</a:t>
            </a:r>
            <a:r>
              <a:rPr sz="2900" b="1" dirty="0" smtClean="0">
                <a:latin typeface="Times New Roman"/>
                <a:cs typeface="Times New Roman"/>
              </a:rPr>
              <a:t>!</a:t>
            </a:r>
            <a:endParaRPr sz="29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61113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423"/>
    </mc:Choice>
    <mc:Fallback xmlns="">
      <p:transition spd="slow" advTm="99423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3582" y="404664"/>
            <a:ext cx="7476836" cy="830196"/>
          </a:xfrm>
          <a:prstGeom prst="rect">
            <a:avLst/>
          </a:prstGeom>
        </p:spPr>
        <p:txBody>
          <a:bodyPr vert="horz" wrap="square" lIns="0" tIns="273431" rIns="0" bIns="0" rtlCol="0">
            <a:spAutoFit/>
          </a:bodyPr>
          <a:lstStyle/>
          <a:p>
            <a:pPr marL="218746"/>
            <a:r>
              <a:rPr lang="sr-Cyrl-RS" sz="3600" spc="-27" dirty="0" smtClean="0">
                <a:latin typeface="Times New Roman" pitchFamily="18" charset="0"/>
                <a:cs typeface="Times New Roman" pitchFamily="18" charset="0"/>
              </a:rPr>
              <a:t>Садржај излагања</a:t>
            </a:r>
            <a:endParaRPr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88341" y="3428999"/>
            <a:ext cx="8312727" cy="3025588"/>
          </a:xfrm>
          <a:custGeom>
            <a:avLst/>
            <a:gdLst/>
            <a:ahLst/>
            <a:cxnLst/>
            <a:rect l="l" t="t" r="r" b="b"/>
            <a:pathLst>
              <a:path w="9144000" h="3429000">
                <a:moveTo>
                  <a:pt x="0" y="0"/>
                </a:moveTo>
                <a:lnTo>
                  <a:pt x="0" y="3429000"/>
                </a:lnTo>
                <a:lnTo>
                  <a:pt x="9143999" y="3429000"/>
                </a:lnTo>
                <a:lnTo>
                  <a:pt x="9143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02857" y="2185054"/>
            <a:ext cx="6837495" cy="17851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21541" indent="-410147">
              <a:buClr>
                <a:srgbClr val="ED9FFF"/>
              </a:buClr>
              <a:buSzPct val="59375"/>
              <a:buFont typeface="Wingdings" pitchFamily="2" charset="2"/>
              <a:buChar char="Ø"/>
              <a:tabLst>
                <a:tab pos="298496" algn="l"/>
              </a:tabLst>
            </a:pPr>
            <a:r>
              <a:rPr lang="sr-Cyrl-RS" sz="2900" spc="-4" dirty="0">
                <a:latin typeface="Times New Roman"/>
                <a:cs typeface="Times New Roman"/>
              </a:rPr>
              <a:t>Д</a:t>
            </a:r>
            <a:r>
              <a:rPr lang="sr-Cyrl-RS" sz="2900" spc="-4" dirty="0" smtClean="0">
                <a:latin typeface="Times New Roman"/>
                <a:cs typeface="Times New Roman"/>
              </a:rPr>
              <a:t>ефиниција </a:t>
            </a:r>
            <a:r>
              <a:rPr lang="sr-Cyrl-RS" sz="2900" spc="-4" dirty="0">
                <a:latin typeface="Times New Roman"/>
                <a:cs typeface="Times New Roman"/>
              </a:rPr>
              <a:t>здравља</a:t>
            </a:r>
          </a:p>
          <a:p>
            <a:pPr marL="421541" indent="-410147">
              <a:buClr>
                <a:srgbClr val="ED9FFF"/>
              </a:buClr>
              <a:buSzPct val="59375"/>
              <a:buFont typeface="Wingdings" pitchFamily="2" charset="2"/>
              <a:buChar char="Ø"/>
              <a:tabLst>
                <a:tab pos="298496" algn="l"/>
              </a:tabLst>
            </a:pPr>
            <a:r>
              <a:rPr lang="sr-Cyrl-RS" sz="2900" spc="-4" dirty="0">
                <a:latin typeface="Times New Roman"/>
                <a:cs typeface="Times New Roman"/>
              </a:rPr>
              <a:t>Развој здравствене заштите</a:t>
            </a:r>
          </a:p>
          <a:p>
            <a:pPr marL="421541" indent="-410147">
              <a:buClr>
                <a:srgbClr val="ED9FFF"/>
              </a:buClr>
              <a:buSzPct val="59375"/>
              <a:buFont typeface="Wingdings" pitchFamily="2" charset="2"/>
              <a:buChar char="Ø"/>
              <a:tabLst>
                <a:tab pos="298496" algn="l"/>
              </a:tabLst>
            </a:pPr>
            <a:r>
              <a:rPr lang="sr-Cyrl-RS" sz="2900" spc="-4" dirty="0">
                <a:latin typeface="Times New Roman"/>
                <a:cs typeface="Times New Roman"/>
              </a:rPr>
              <a:t>Мере и активности здравствене заштите</a:t>
            </a:r>
          </a:p>
          <a:p>
            <a:pPr marL="421541" indent="-410147">
              <a:buClr>
                <a:srgbClr val="ED9FFF"/>
              </a:buClr>
              <a:buSzPct val="59375"/>
              <a:buFont typeface="Wingdings" pitchFamily="2" charset="2"/>
              <a:buChar char="Ø"/>
              <a:tabLst>
                <a:tab pos="298496" algn="l"/>
              </a:tabLst>
            </a:pPr>
            <a:r>
              <a:rPr lang="sr-Cyrl-RS" sz="2900" spc="-4" dirty="0" smtClean="0">
                <a:latin typeface="Times New Roman"/>
                <a:cs typeface="Times New Roman"/>
              </a:rPr>
              <a:t>Нивои превенције</a:t>
            </a:r>
            <a:endParaRPr lang="sr-Cyrl-RS" sz="2900" spc="-4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5951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92"/>
    </mc:Choice>
    <mc:Fallback xmlns="">
      <p:transition spd="slow" advTm="16192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0" y="547688"/>
            <a:ext cx="8915400" cy="563562"/>
          </a:xfrm>
        </p:spPr>
        <p:txBody>
          <a:bodyPr lIns="82058" tIns="41029" rIns="82058" bIns="41029" rtlCol="0">
            <a:normAutofit fontScale="90000"/>
          </a:bodyPr>
          <a:lstStyle/>
          <a:p>
            <a:pPr algn="ctr">
              <a:defRPr/>
            </a:pPr>
            <a:r>
              <a:rPr lang="sr-Cyrl-RS" sz="3600" b="1" dirty="0" smtClean="0">
                <a:latin typeface="Times New Roman" pitchFamily="18" charset="0"/>
                <a:cs typeface="Times New Roman" pitchFamily="18" charset="0"/>
              </a:rPr>
              <a:t>Природни ток болести 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(Hutchinson</a:t>
            </a:r>
            <a:r>
              <a:rPr lang="sr-Latn-CS" sz="2800" dirty="0">
                <a:latin typeface="Times New Roman" pitchFamily="18" charset="0"/>
                <a:cs typeface="Times New Roman" pitchFamily="18" charset="0"/>
              </a:rPr>
              <a:t>, 1976.)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609600" y="2971800"/>
            <a:ext cx="7772400" cy="1588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13"/>
          <p:cNvSpPr txBox="1">
            <a:spLocks/>
          </p:cNvSpPr>
          <p:nvPr/>
        </p:nvSpPr>
        <p:spPr>
          <a:xfrm>
            <a:off x="4114800" y="2133600"/>
            <a:ext cx="914400" cy="685800"/>
          </a:xfrm>
          <a:prstGeom prst="rect">
            <a:avLst/>
          </a:prstGeom>
        </p:spPr>
        <p:txBody>
          <a:bodyPr lIns="91397" tIns="45698" rIns="91397" bIns="45698">
            <a:normAutofit fontScale="85000" lnSpcReduction="10000"/>
          </a:bodyPr>
          <a:lstStyle/>
          <a:p>
            <a:pPr marL="342739" indent="-342739">
              <a:spcBef>
                <a:spcPct val="20000"/>
              </a:spcBef>
              <a:defRPr/>
            </a:pPr>
            <a:r>
              <a:rPr lang="sr-Latn-CS" b="1" dirty="0"/>
              <a:t>Klinički </a:t>
            </a:r>
          </a:p>
          <a:p>
            <a:pPr marL="342739" indent="-342739">
              <a:spcBef>
                <a:spcPct val="20000"/>
              </a:spcBef>
              <a:defRPr/>
            </a:pPr>
            <a:r>
              <a:rPr lang="sr-Latn-CS" b="1" dirty="0"/>
              <a:t>početak</a:t>
            </a:r>
            <a:endParaRPr lang="en-US" b="1" dirty="0"/>
          </a:p>
        </p:txBody>
      </p:sp>
      <p:sp>
        <p:nvSpPr>
          <p:cNvPr id="16" name="Content Placeholder 13"/>
          <p:cNvSpPr txBox="1">
            <a:spLocks/>
          </p:cNvSpPr>
          <p:nvPr/>
        </p:nvSpPr>
        <p:spPr bwMode="auto">
          <a:xfrm>
            <a:off x="6248400" y="2133600"/>
            <a:ext cx="914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1500" b="1">
                <a:latin typeface="Calibri" pitchFamily="34" charset="0"/>
              </a:rPr>
              <a:t>Kritični</a:t>
            </a:r>
          </a:p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1500" b="1">
                <a:latin typeface="Calibri" pitchFamily="34" charset="0"/>
              </a:rPr>
              <a:t>trenutak</a:t>
            </a:r>
            <a:endParaRPr lang="en-US" sz="1500" b="1">
              <a:latin typeface="Calibri" pitchFamily="34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609600" y="4101353"/>
            <a:ext cx="1981200" cy="1588"/>
          </a:xfrm>
          <a:prstGeom prst="straightConnector1">
            <a:avLst/>
          </a:prstGeom>
          <a:ln w="381000" cap="rnd">
            <a:solidFill>
              <a:schemeClr val="accent3">
                <a:lumMod val="60000"/>
                <a:lumOff val="40000"/>
              </a:schemeClr>
            </a:solidFill>
            <a:round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13"/>
          <p:cNvSpPr txBox="1">
            <a:spLocks/>
          </p:cNvSpPr>
          <p:nvPr/>
        </p:nvSpPr>
        <p:spPr bwMode="auto">
          <a:xfrm>
            <a:off x="533400" y="3962400"/>
            <a:ext cx="1752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2000" dirty="0">
                <a:latin typeface="Calibri" pitchFamily="34" charset="0"/>
              </a:rPr>
              <a:t>Prepatogeneza</a:t>
            </a:r>
            <a:endParaRPr lang="en-US" sz="2000" dirty="0">
              <a:latin typeface="Calibri" pitchFamily="34" charset="0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2819400" y="4114800"/>
            <a:ext cx="5562600" cy="1588"/>
          </a:xfrm>
          <a:prstGeom prst="straightConnector1">
            <a:avLst/>
          </a:prstGeom>
          <a:ln w="381000" cap="rnd">
            <a:solidFill>
              <a:schemeClr val="accent1">
                <a:lumMod val="40000"/>
                <a:lumOff val="60000"/>
              </a:schemeClr>
            </a:solidFill>
            <a:round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ontent Placeholder 13"/>
          <p:cNvSpPr txBox="1">
            <a:spLocks/>
          </p:cNvSpPr>
          <p:nvPr/>
        </p:nvSpPr>
        <p:spPr bwMode="auto">
          <a:xfrm>
            <a:off x="3048000" y="3886200"/>
            <a:ext cx="5029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2000">
                <a:latin typeface="Calibri" pitchFamily="34" charset="0"/>
              </a:rPr>
              <a:t>P   a   t   o   g   e   n   e   z   a</a:t>
            </a:r>
            <a:endParaRPr lang="en-US" sz="2000">
              <a:latin typeface="Calibri" pitchFamily="34" charset="0"/>
            </a:endParaRPr>
          </a:p>
        </p:txBody>
      </p:sp>
      <p:sp>
        <p:nvSpPr>
          <p:cNvPr id="28" name="Content Placeholder 13"/>
          <p:cNvSpPr txBox="1">
            <a:spLocks/>
          </p:cNvSpPr>
          <p:nvPr/>
        </p:nvSpPr>
        <p:spPr bwMode="auto">
          <a:xfrm>
            <a:off x="1981200" y="2133600"/>
            <a:ext cx="1066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1500" b="1" dirty="0" smtClean="0">
                <a:latin typeface="Calibri" pitchFamily="34" charset="0"/>
              </a:rPr>
              <a:t>Biološki</a:t>
            </a:r>
          </a:p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1500" b="1" dirty="0" smtClean="0">
                <a:latin typeface="Calibri" pitchFamily="34" charset="0"/>
              </a:rPr>
              <a:t>početak</a:t>
            </a:r>
            <a:endParaRPr lang="en-US" sz="1500" b="1" dirty="0">
              <a:latin typeface="Calibri" pitchFamily="34" charset="0"/>
            </a:endParaRPr>
          </a:p>
        </p:txBody>
      </p:sp>
      <p:sp>
        <p:nvSpPr>
          <p:cNvPr id="31" name="Content Placeholder 13"/>
          <p:cNvSpPr txBox="1">
            <a:spLocks/>
          </p:cNvSpPr>
          <p:nvPr/>
        </p:nvSpPr>
        <p:spPr bwMode="auto">
          <a:xfrm>
            <a:off x="1981200" y="3124200"/>
            <a:ext cx="1219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1600" dirty="0">
                <a:latin typeface="Calibri" pitchFamily="34" charset="0"/>
              </a:rPr>
              <a:t>Promene na </a:t>
            </a:r>
          </a:p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1600" dirty="0">
                <a:latin typeface="Calibri" pitchFamily="34" charset="0"/>
              </a:rPr>
              <a:t>nivou ćelije</a:t>
            </a:r>
            <a:endParaRPr lang="en-US" sz="1600" dirty="0">
              <a:latin typeface="Calibri" pitchFamily="34" charset="0"/>
            </a:endParaRPr>
          </a:p>
        </p:txBody>
      </p:sp>
      <p:sp>
        <p:nvSpPr>
          <p:cNvPr id="32" name="Content Placeholder 13"/>
          <p:cNvSpPr txBox="1">
            <a:spLocks/>
          </p:cNvSpPr>
          <p:nvPr/>
        </p:nvSpPr>
        <p:spPr bwMode="auto">
          <a:xfrm>
            <a:off x="4114800" y="3124200"/>
            <a:ext cx="9144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1600" dirty="0">
                <a:latin typeface="Calibri" pitchFamily="34" charset="0"/>
              </a:rPr>
              <a:t>Prvi </a:t>
            </a: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1600" dirty="0">
                <a:latin typeface="Calibri" pitchFamily="34" charset="0"/>
              </a:rPr>
              <a:t>sindrom</a:t>
            </a:r>
            <a:endParaRPr lang="en-US" sz="1600" dirty="0">
              <a:latin typeface="Calibri" pitchFamily="34" charset="0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2438400" y="2819400"/>
            <a:ext cx="304800" cy="3048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7" tIns="45698" rIns="91397" bIns="45698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" name="Content Placeholder 13"/>
          <p:cNvSpPr txBox="1">
            <a:spLocks/>
          </p:cNvSpPr>
          <p:nvPr/>
        </p:nvSpPr>
        <p:spPr bwMode="auto">
          <a:xfrm>
            <a:off x="5867400" y="3124200"/>
            <a:ext cx="1600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1600" dirty="0">
                <a:latin typeface="Calibri" pitchFamily="34" charset="0"/>
              </a:rPr>
              <a:t>Promene postaju </a:t>
            </a: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1600" dirty="0">
                <a:latin typeface="Calibri" pitchFamily="34" charset="0"/>
              </a:rPr>
              <a:t>ireverzibilne</a:t>
            </a:r>
            <a:endParaRPr lang="en-US" sz="1600" dirty="0">
              <a:latin typeface="Calibri" pitchFamily="34" charset="0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4419600" y="2819400"/>
            <a:ext cx="304800" cy="3048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7" tIns="45698" rIns="91397" bIns="45698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6553200" y="2819400"/>
            <a:ext cx="304800" cy="3048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7" tIns="45698" rIns="91397" bIns="45698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2819400" y="4800600"/>
            <a:ext cx="1828800" cy="1588"/>
          </a:xfrm>
          <a:prstGeom prst="straightConnector1">
            <a:avLst/>
          </a:prstGeom>
          <a:ln w="381000" cap="rnd">
            <a:solidFill>
              <a:schemeClr val="accent1">
                <a:lumMod val="20000"/>
                <a:lumOff val="80000"/>
              </a:schemeClr>
            </a:solidFill>
            <a:round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ontent Placeholder 13"/>
          <p:cNvSpPr txBox="1">
            <a:spLocks/>
          </p:cNvSpPr>
          <p:nvPr/>
        </p:nvSpPr>
        <p:spPr bwMode="auto">
          <a:xfrm>
            <a:off x="2667000" y="457200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2000">
                <a:latin typeface="Calibri" pitchFamily="34" charset="0"/>
              </a:rPr>
              <a:t>Latentna faza</a:t>
            </a:r>
            <a:endParaRPr lang="en-US" sz="2000">
              <a:latin typeface="Calibri" pitchFamily="34" charset="0"/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>
            <a:off x="4800600" y="4800600"/>
            <a:ext cx="3581400" cy="1588"/>
          </a:xfrm>
          <a:prstGeom prst="straightConnector1">
            <a:avLst/>
          </a:prstGeom>
          <a:ln w="381000" cap="rnd">
            <a:solidFill>
              <a:schemeClr val="accent1">
                <a:lumMod val="60000"/>
                <a:lumOff val="40000"/>
              </a:schemeClr>
            </a:solidFill>
            <a:round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Content Placeholder 13"/>
          <p:cNvSpPr txBox="1">
            <a:spLocks/>
          </p:cNvSpPr>
          <p:nvPr/>
        </p:nvSpPr>
        <p:spPr bwMode="auto">
          <a:xfrm>
            <a:off x="4724400" y="4572000"/>
            <a:ext cx="3581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2000">
                <a:latin typeface="Calibri" pitchFamily="34" charset="0"/>
              </a:rPr>
              <a:t>Manifestna faza</a:t>
            </a:r>
            <a:endParaRPr lang="en-US" sz="2000">
              <a:latin typeface="Calibri" pitchFamily="34" charset="0"/>
            </a:endParaRPr>
          </a:p>
        </p:txBody>
      </p:sp>
      <p:cxnSp>
        <p:nvCxnSpPr>
          <p:cNvPr id="51" name="Straight Arrow Connector 50"/>
          <p:cNvCxnSpPr/>
          <p:nvPr/>
        </p:nvCxnSpPr>
        <p:spPr>
          <a:xfrm>
            <a:off x="4800600" y="5638800"/>
            <a:ext cx="1905000" cy="1588"/>
          </a:xfrm>
          <a:prstGeom prst="straightConnector1">
            <a:avLst/>
          </a:prstGeom>
          <a:ln w="381000" cap="rnd">
            <a:solidFill>
              <a:schemeClr val="accent1">
                <a:lumMod val="20000"/>
                <a:lumOff val="80000"/>
              </a:schemeClr>
            </a:solidFill>
            <a:round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Content Placeholder 13"/>
          <p:cNvSpPr txBox="1">
            <a:spLocks/>
          </p:cNvSpPr>
          <p:nvPr/>
        </p:nvSpPr>
        <p:spPr bwMode="auto">
          <a:xfrm>
            <a:off x="4724400" y="5410200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2000" b="1">
                <a:latin typeface="Calibri" pitchFamily="34" charset="0"/>
              </a:rPr>
              <a:t>Rana faza</a:t>
            </a:r>
            <a:endParaRPr lang="en-US" sz="2000" b="1">
              <a:latin typeface="Calibri" pitchFamily="34" charset="0"/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>
            <a:off x="6934201" y="5638803"/>
            <a:ext cx="1474788" cy="3175"/>
          </a:xfrm>
          <a:prstGeom prst="straightConnector1">
            <a:avLst/>
          </a:prstGeom>
          <a:ln w="508000" cap="rnd">
            <a:solidFill>
              <a:schemeClr val="tx2">
                <a:lumMod val="40000"/>
                <a:lumOff val="60000"/>
              </a:schemeClr>
            </a:solidFill>
            <a:round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Content Placeholder 13"/>
          <p:cNvSpPr txBox="1">
            <a:spLocks/>
          </p:cNvSpPr>
          <p:nvPr/>
        </p:nvSpPr>
        <p:spPr bwMode="auto">
          <a:xfrm>
            <a:off x="6705600" y="5410200"/>
            <a:ext cx="1524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2000">
                <a:latin typeface="Calibri" pitchFamily="34" charset="0"/>
              </a:rPr>
              <a:t>Napredovalo </a:t>
            </a:r>
            <a:endParaRPr lang="en-US" sz="2000">
              <a:latin typeface="Calibri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4947260"/>
      </p:ext>
    </p:extLst>
  </p:cSld>
  <p:clrMapOvr>
    <a:masterClrMapping/>
  </p:clrMapOvr>
  <p:transition advTm="202539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9" grpId="0"/>
      <p:bldP spid="28" grpId="0"/>
      <p:bldP spid="31" grpId="0"/>
      <p:bldP spid="32" grpId="0"/>
      <p:bldP spid="33" grpId="0" animBg="1"/>
      <p:bldP spid="34" grpId="0"/>
      <p:bldP spid="36" grpId="0" animBg="1"/>
      <p:bldP spid="37" grpId="0" animBg="1"/>
      <p:bldP spid="35" grpId="0"/>
      <p:bldP spid="49" grpId="0"/>
      <p:bldP spid="52" grpId="0"/>
      <p:bldP spid="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2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553998"/>
          </a:xfrm>
        </p:spPr>
        <p:txBody>
          <a:bodyPr lIns="82058" tIns="41029" rIns="82058" bIns="41029">
            <a:normAutofit fontScale="90000"/>
          </a:bodyPr>
          <a:lstStyle/>
          <a:p>
            <a:pPr eaLnBrk="1" hangingPunct="1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Нивои и мере превенције </a:t>
            </a:r>
            <a:r>
              <a:rPr lang="sr-Latn-CS" sz="2800" dirty="0" smtClean="0">
                <a:latin typeface="Times New Roman" pitchFamily="18" charset="0"/>
                <a:cs typeface="Times New Roman" pitchFamily="18" charset="0"/>
              </a:rPr>
              <a:t>(Level </a:t>
            </a:r>
            <a:r>
              <a:rPr lang="sr-Latn-CS" sz="2800" dirty="0">
                <a:latin typeface="Times New Roman" pitchFamily="18" charset="0"/>
                <a:cs typeface="Times New Roman" pitchFamily="18" charset="0"/>
              </a:rPr>
              <a:t>i Klark, 1972.)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57200" y="3200400"/>
            <a:ext cx="7924800" cy="1588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13"/>
          <p:cNvSpPr txBox="1">
            <a:spLocks/>
          </p:cNvSpPr>
          <p:nvPr/>
        </p:nvSpPr>
        <p:spPr>
          <a:xfrm>
            <a:off x="3886200" y="2362200"/>
            <a:ext cx="1045840" cy="685800"/>
          </a:xfrm>
          <a:prstGeom prst="rect">
            <a:avLst/>
          </a:prstGeom>
        </p:spPr>
        <p:txBody>
          <a:bodyPr lIns="91397" tIns="45698" rIns="91397" bIns="45698">
            <a:normAutofit fontScale="92500"/>
          </a:bodyPr>
          <a:lstStyle/>
          <a:p>
            <a:pPr marL="342739" indent="-342739">
              <a:spcBef>
                <a:spcPct val="20000"/>
              </a:spcBef>
              <a:defRPr/>
            </a:pPr>
            <a:r>
              <a:rPr lang="sr-Latn-CS" b="1" dirty="0"/>
              <a:t>Klinički </a:t>
            </a:r>
          </a:p>
          <a:p>
            <a:pPr marL="342739" indent="-342739">
              <a:spcBef>
                <a:spcPct val="20000"/>
              </a:spcBef>
              <a:defRPr/>
            </a:pPr>
            <a:r>
              <a:rPr lang="sr-Latn-CS" b="1" dirty="0"/>
              <a:t>početak</a:t>
            </a:r>
            <a:endParaRPr lang="en-US" b="1" dirty="0"/>
          </a:p>
        </p:txBody>
      </p:sp>
      <p:sp>
        <p:nvSpPr>
          <p:cNvPr id="16" name="Content Placeholder 13"/>
          <p:cNvSpPr txBox="1">
            <a:spLocks/>
          </p:cNvSpPr>
          <p:nvPr/>
        </p:nvSpPr>
        <p:spPr bwMode="auto">
          <a:xfrm>
            <a:off x="5867400" y="2362200"/>
            <a:ext cx="914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1500" b="1">
                <a:latin typeface="Calibri" pitchFamily="34" charset="0"/>
              </a:rPr>
              <a:t>Kritični</a:t>
            </a:r>
          </a:p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1500" b="1">
                <a:latin typeface="Calibri" pitchFamily="34" charset="0"/>
              </a:rPr>
              <a:t>trenutak</a:t>
            </a:r>
            <a:endParaRPr lang="en-US" sz="1500" b="1">
              <a:latin typeface="Calibri" pitchFamily="34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609600" y="4038600"/>
            <a:ext cx="1752600" cy="1588"/>
          </a:xfrm>
          <a:prstGeom prst="straightConnector1">
            <a:avLst/>
          </a:prstGeom>
          <a:ln w="381000" cap="rnd">
            <a:solidFill>
              <a:schemeClr val="accent3">
                <a:lumMod val="20000"/>
                <a:lumOff val="80000"/>
              </a:schemeClr>
            </a:solidFill>
            <a:round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13"/>
          <p:cNvSpPr txBox="1">
            <a:spLocks/>
          </p:cNvSpPr>
          <p:nvPr/>
        </p:nvSpPr>
        <p:spPr bwMode="auto">
          <a:xfrm>
            <a:off x="533400" y="3810000"/>
            <a:ext cx="1600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2000">
                <a:latin typeface="Calibri" pitchFamily="34" charset="0"/>
              </a:rPr>
              <a:t>Primarna</a:t>
            </a:r>
            <a:endParaRPr lang="en-US" sz="2000">
              <a:latin typeface="Calibri" pitchFamily="34" charset="0"/>
            </a:endParaRPr>
          </a:p>
        </p:txBody>
      </p:sp>
      <p:sp>
        <p:nvSpPr>
          <p:cNvPr id="28" name="Content Placeholder 13"/>
          <p:cNvSpPr txBox="1">
            <a:spLocks/>
          </p:cNvSpPr>
          <p:nvPr/>
        </p:nvSpPr>
        <p:spPr bwMode="auto">
          <a:xfrm>
            <a:off x="1981200" y="2362200"/>
            <a:ext cx="9144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1500" b="1">
                <a:latin typeface="Calibri" pitchFamily="34" charset="0"/>
              </a:rPr>
              <a:t>Biološki</a:t>
            </a:r>
          </a:p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1500" b="1">
                <a:latin typeface="Calibri" pitchFamily="34" charset="0"/>
              </a:rPr>
              <a:t>početak</a:t>
            </a:r>
            <a:endParaRPr lang="en-US" sz="1500" b="1">
              <a:latin typeface="Calibri" pitchFamily="34" charset="0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2209800" y="3048000"/>
            <a:ext cx="304800" cy="3048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7" tIns="45698" rIns="91397" bIns="45698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4114800" y="3048000"/>
            <a:ext cx="304800" cy="3048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7" tIns="45698" rIns="91397" bIns="45698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6096000" y="3048000"/>
            <a:ext cx="304800" cy="3048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7" tIns="45698" rIns="91397" bIns="45698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39" name="Straight Arrow Connector 38"/>
          <p:cNvCxnSpPr>
            <a:endCxn id="49" idx="1"/>
          </p:cNvCxnSpPr>
          <p:nvPr/>
        </p:nvCxnSpPr>
        <p:spPr>
          <a:xfrm>
            <a:off x="2667000" y="4038600"/>
            <a:ext cx="3581400" cy="38100"/>
          </a:xfrm>
          <a:prstGeom prst="straightConnector1">
            <a:avLst/>
          </a:prstGeom>
          <a:ln w="381000" cap="rnd">
            <a:solidFill>
              <a:schemeClr val="accent3">
                <a:lumMod val="40000"/>
                <a:lumOff val="60000"/>
              </a:schemeClr>
            </a:solidFill>
            <a:round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ontent Placeholder 13"/>
          <p:cNvSpPr txBox="1">
            <a:spLocks/>
          </p:cNvSpPr>
          <p:nvPr/>
        </p:nvSpPr>
        <p:spPr bwMode="auto">
          <a:xfrm>
            <a:off x="2667000" y="3810000"/>
            <a:ext cx="2895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sr-Latn-CS" sz="2000">
                <a:latin typeface="Calibri" pitchFamily="34" charset="0"/>
              </a:rPr>
              <a:t>Sekundarna</a:t>
            </a:r>
            <a:endParaRPr lang="en-US" sz="2000">
              <a:latin typeface="Calibri" pitchFamily="34" charset="0"/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>
            <a:off x="6477000" y="4038600"/>
            <a:ext cx="1905000" cy="1588"/>
          </a:xfrm>
          <a:prstGeom prst="straightConnector1">
            <a:avLst/>
          </a:prstGeom>
          <a:ln w="381000" cap="rnd">
            <a:solidFill>
              <a:schemeClr val="accent3">
                <a:lumMod val="60000"/>
                <a:lumOff val="40000"/>
              </a:schemeClr>
            </a:solidFill>
            <a:round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Content Placeholder 13"/>
          <p:cNvSpPr txBox="1">
            <a:spLocks/>
          </p:cNvSpPr>
          <p:nvPr/>
        </p:nvSpPr>
        <p:spPr bwMode="auto">
          <a:xfrm>
            <a:off x="6248400" y="3810000"/>
            <a:ext cx="18288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sr-Latn-CS" sz="2000">
                <a:latin typeface="Calibri" pitchFamily="34" charset="0"/>
              </a:rPr>
              <a:t>Tercijarna</a:t>
            </a:r>
            <a:endParaRPr lang="en-US" sz="2000">
              <a:latin typeface="Calibri" pitchFamily="34" charset="0"/>
            </a:endParaRP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609600" y="1981200"/>
            <a:ext cx="1752600" cy="1588"/>
          </a:xfrm>
          <a:prstGeom prst="straightConnector1">
            <a:avLst/>
          </a:prstGeom>
          <a:ln w="381000" cap="rnd">
            <a:solidFill>
              <a:schemeClr val="accent1">
                <a:lumMod val="20000"/>
                <a:lumOff val="80000"/>
              </a:schemeClr>
            </a:solidFill>
            <a:round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ontent Placeholder 13"/>
          <p:cNvSpPr txBox="1">
            <a:spLocks/>
          </p:cNvSpPr>
          <p:nvPr/>
        </p:nvSpPr>
        <p:spPr bwMode="auto">
          <a:xfrm>
            <a:off x="533400" y="1752600"/>
            <a:ext cx="1752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2000" dirty="0">
                <a:latin typeface="Calibri" pitchFamily="34" charset="0"/>
              </a:rPr>
              <a:t>Prepatogeneza</a:t>
            </a:r>
            <a:endParaRPr lang="en-US" sz="2000" dirty="0">
              <a:latin typeface="Calibri" pitchFamily="34" charset="0"/>
            </a:endParaRPr>
          </a:p>
        </p:txBody>
      </p:sp>
      <p:cxnSp>
        <p:nvCxnSpPr>
          <p:cNvPr id="44" name="Straight Arrow Connector 43"/>
          <p:cNvCxnSpPr/>
          <p:nvPr/>
        </p:nvCxnSpPr>
        <p:spPr>
          <a:xfrm>
            <a:off x="2514600" y="1981200"/>
            <a:ext cx="5867400" cy="1588"/>
          </a:xfrm>
          <a:prstGeom prst="straightConnector1">
            <a:avLst/>
          </a:prstGeom>
          <a:ln w="381000" cap="rnd">
            <a:solidFill>
              <a:schemeClr val="accent1">
                <a:lumMod val="40000"/>
                <a:lumOff val="60000"/>
              </a:schemeClr>
            </a:solidFill>
            <a:round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ontent Placeholder 13"/>
          <p:cNvSpPr txBox="1">
            <a:spLocks/>
          </p:cNvSpPr>
          <p:nvPr/>
        </p:nvSpPr>
        <p:spPr bwMode="auto">
          <a:xfrm>
            <a:off x="3048000" y="1752600"/>
            <a:ext cx="5029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2000" dirty="0">
                <a:latin typeface="Calibri" pitchFamily="34" charset="0"/>
              </a:rPr>
              <a:t>P   a   t   o   g   e   n   e   z   a</a:t>
            </a:r>
            <a:endParaRPr lang="en-US" sz="2000" dirty="0">
              <a:latin typeface="Calibri" pitchFamily="34" charset="0"/>
            </a:endParaRPr>
          </a:p>
        </p:txBody>
      </p:sp>
      <p:sp>
        <p:nvSpPr>
          <p:cNvPr id="27" name="Content Placeholder 13"/>
          <p:cNvSpPr txBox="1">
            <a:spLocks/>
          </p:cNvSpPr>
          <p:nvPr/>
        </p:nvSpPr>
        <p:spPr bwMode="auto">
          <a:xfrm>
            <a:off x="457200" y="4343400"/>
            <a:ext cx="1905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50"/>
              </a:spcBef>
            </a:pPr>
            <a:r>
              <a:rPr lang="sr-Latn-CS" sz="2000" b="1">
                <a:solidFill>
                  <a:srgbClr val="660066"/>
                </a:solidFill>
                <a:latin typeface="Calibri" pitchFamily="34" charset="0"/>
              </a:rPr>
              <a:t>Očuvanje i </a:t>
            </a:r>
          </a:p>
          <a:p>
            <a:pPr eaLnBrk="1" hangingPunct="1">
              <a:spcBef>
                <a:spcPts val="50"/>
              </a:spcBef>
            </a:pPr>
            <a:r>
              <a:rPr lang="sr-Latn-CS" sz="2000" b="1">
                <a:solidFill>
                  <a:srgbClr val="660066"/>
                </a:solidFill>
                <a:latin typeface="Calibri" pitchFamily="34" charset="0"/>
              </a:rPr>
              <a:t>unapredjenje </a:t>
            </a:r>
          </a:p>
          <a:p>
            <a:pPr eaLnBrk="1" hangingPunct="1">
              <a:spcBef>
                <a:spcPts val="50"/>
              </a:spcBef>
            </a:pPr>
            <a:r>
              <a:rPr lang="sr-Latn-CS" sz="2000" b="1">
                <a:solidFill>
                  <a:srgbClr val="660066"/>
                </a:solidFill>
                <a:latin typeface="Calibri" pitchFamily="34" charset="0"/>
              </a:rPr>
              <a:t>zdravlja</a:t>
            </a:r>
            <a:endParaRPr lang="en-US" sz="2000" b="1">
              <a:solidFill>
                <a:srgbClr val="660066"/>
              </a:solidFill>
              <a:latin typeface="Calibri" pitchFamily="34" charset="0"/>
            </a:endParaRPr>
          </a:p>
        </p:txBody>
      </p:sp>
      <p:sp>
        <p:nvSpPr>
          <p:cNvPr id="29" name="Content Placeholder 13"/>
          <p:cNvSpPr txBox="1">
            <a:spLocks/>
          </p:cNvSpPr>
          <p:nvPr/>
        </p:nvSpPr>
        <p:spPr bwMode="auto">
          <a:xfrm>
            <a:off x="457200" y="5410200"/>
            <a:ext cx="1905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50"/>
              </a:spcBef>
            </a:pPr>
            <a:r>
              <a:rPr lang="sr-Latn-CS" sz="2000" b="1">
                <a:solidFill>
                  <a:srgbClr val="990099"/>
                </a:solidFill>
                <a:latin typeface="Calibri" pitchFamily="34" charset="0"/>
              </a:rPr>
              <a:t>Suzbijanje i </a:t>
            </a:r>
          </a:p>
          <a:p>
            <a:pPr eaLnBrk="1" hangingPunct="1">
              <a:spcBef>
                <a:spcPts val="50"/>
              </a:spcBef>
            </a:pPr>
            <a:r>
              <a:rPr lang="sr-Latn-CS" sz="2000" b="1">
                <a:solidFill>
                  <a:srgbClr val="990099"/>
                </a:solidFill>
                <a:latin typeface="Calibri" pitchFamily="34" charset="0"/>
              </a:rPr>
              <a:t>sprečavanje </a:t>
            </a:r>
          </a:p>
          <a:p>
            <a:pPr eaLnBrk="1" hangingPunct="1">
              <a:spcBef>
                <a:spcPts val="50"/>
              </a:spcBef>
            </a:pPr>
            <a:r>
              <a:rPr lang="sr-Latn-CS" sz="2000" b="1">
                <a:solidFill>
                  <a:srgbClr val="990099"/>
                </a:solidFill>
                <a:latin typeface="Calibri" pitchFamily="34" charset="0"/>
              </a:rPr>
              <a:t>bolesti</a:t>
            </a:r>
            <a:endParaRPr lang="en-US" sz="2000" b="1">
              <a:solidFill>
                <a:srgbClr val="990099"/>
              </a:solidFill>
              <a:latin typeface="Calibri" pitchFamily="34" charset="0"/>
            </a:endParaRPr>
          </a:p>
        </p:txBody>
      </p:sp>
      <p:sp>
        <p:nvSpPr>
          <p:cNvPr id="30" name="Content Placeholder 13"/>
          <p:cNvSpPr txBox="1">
            <a:spLocks/>
          </p:cNvSpPr>
          <p:nvPr/>
        </p:nvSpPr>
        <p:spPr bwMode="auto">
          <a:xfrm>
            <a:off x="3276600" y="4419600"/>
            <a:ext cx="1905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50"/>
              </a:spcBef>
            </a:pPr>
            <a:r>
              <a:rPr lang="sr-Latn-CS" sz="2000" b="1">
                <a:solidFill>
                  <a:srgbClr val="CC00CC"/>
                </a:solidFill>
                <a:latin typeface="Calibri" pitchFamily="34" charset="0"/>
              </a:rPr>
              <a:t>Rano otkrivanje </a:t>
            </a:r>
          </a:p>
          <a:p>
            <a:pPr eaLnBrk="1" hangingPunct="1">
              <a:spcBef>
                <a:spcPts val="50"/>
              </a:spcBef>
            </a:pPr>
            <a:r>
              <a:rPr lang="sr-Latn-CS" sz="2000" b="1">
                <a:solidFill>
                  <a:srgbClr val="CC00CC"/>
                </a:solidFill>
                <a:latin typeface="Calibri" pitchFamily="34" charset="0"/>
              </a:rPr>
              <a:t>bolesti</a:t>
            </a:r>
            <a:endParaRPr lang="en-US" sz="2000" b="1">
              <a:solidFill>
                <a:srgbClr val="CC00CC"/>
              </a:solidFill>
              <a:latin typeface="Calibri" pitchFamily="34" charset="0"/>
            </a:endParaRPr>
          </a:p>
        </p:txBody>
      </p:sp>
      <p:sp>
        <p:nvSpPr>
          <p:cNvPr id="31" name="Content Placeholder 13"/>
          <p:cNvSpPr txBox="1">
            <a:spLocks/>
          </p:cNvSpPr>
          <p:nvPr/>
        </p:nvSpPr>
        <p:spPr bwMode="auto">
          <a:xfrm>
            <a:off x="3276600" y="5410200"/>
            <a:ext cx="1905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50"/>
              </a:spcBef>
            </a:pPr>
            <a:r>
              <a:rPr lang="sr-Latn-CS" sz="2000" b="1">
                <a:solidFill>
                  <a:srgbClr val="FF66FF"/>
                </a:solidFill>
                <a:latin typeface="Calibri" pitchFamily="34" charset="0"/>
              </a:rPr>
              <a:t>Blagovremeno i </a:t>
            </a:r>
          </a:p>
          <a:p>
            <a:pPr eaLnBrk="1" hangingPunct="1">
              <a:spcBef>
                <a:spcPts val="50"/>
              </a:spcBef>
            </a:pPr>
            <a:r>
              <a:rPr lang="sr-Latn-CS" sz="2000" b="1">
                <a:solidFill>
                  <a:srgbClr val="FF66FF"/>
                </a:solidFill>
                <a:latin typeface="Calibri" pitchFamily="34" charset="0"/>
              </a:rPr>
              <a:t>adekvatno </a:t>
            </a:r>
          </a:p>
          <a:p>
            <a:pPr eaLnBrk="1" hangingPunct="1">
              <a:spcBef>
                <a:spcPts val="50"/>
              </a:spcBef>
            </a:pPr>
            <a:r>
              <a:rPr lang="sr-Latn-CS" sz="2000" b="1">
                <a:solidFill>
                  <a:srgbClr val="FF66FF"/>
                </a:solidFill>
                <a:latin typeface="Calibri" pitchFamily="34" charset="0"/>
              </a:rPr>
              <a:t>lečenje</a:t>
            </a:r>
            <a:endParaRPr lang="en-US" sz="2000" b="1">
              <a:solidFill>
                <a:srgbClr val="FF66FF"/>
              </a:solidFill>
              <a:latin typeface="Calibri" pitchFamily="34" charset="0"/>
            </a:endParaRPr>
          </a:p>
        </p:txBody>
      </p:sp>
      <p:sp>
        <p:nvSpPr>
          <p:cNvPr id="32" name="Content Placeholder 13"/>
          <p:cNvSpPr txBox="1">
            <a:spLocks/>
          </p:cNvSpPr>
          <p:nvPr/>
        </p:nvSpPr>
        <p:spPr bwMode="auto">
          <a:xfrm>
            <a:off x="6248400" y="4419600"/>
            <a:ext cx="1905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50"/>
              </a:spcBef>
            </a:pPr>
            <a:r>
              <a:rPr lang="sr-Latn-CS" sz="2000" b="1">
                <a:solidFill>
                  <a:srgbClr val="FF99FF"/>
                </a:solidFill>
                <a:latin typeface="Calibri" pitchFamily="34" charset="0"/>
              </a:rPr>
              <a:t>Rehabilitacija</a:t>
            </a:r>
            <a:endParaRPr lang="en-US" sz="2000" b="1">
              <a:solidFill>
                <a:srgbClr val="FF99FF"/>
              </a:solidFill>
              <a:latin typeface="Calibri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5420237"/>
      </p:ext>
    </p:extLst>
  </p:cSld>
  <p:clrMapOvr>
    <a:masterClrMapping/>
  </p:clrMapOvr>
  <p:transition advTm="48022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28" grpId="0"/>
      <p:bldP spid="33" grpId="0" animBg="1"/>
      <p:bldP spid="36" grpId="0" animBg="1"/>
      <p:bldP spid="37" grpId="0" animBg="1"/>
      <p:bldP spid="35" grpId="0"/>
      <p:bldP spid="49" grpId="0"/>
      <p:bldP spid="43" grpId="0"/>
      <p:bldP spid="45" grpId="0"/>
      <p:bldP spid="27" grpId="0"/>
      <p:bldP spid="29" grpId="0"/>
      <p:bldP spid="30" grpId="0"/>
      <p:bldP spid="31" grpId="0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2"/>
          <p:cNvSpPr>
            <a:spLocks noGrp="1"/>
          </p:cNvSpPr>
          <p:nvPr>
            <p:ph type="title"/>
          </p:nvPr>
        </p:nvSpPr>
        <p:spPr>
          <a:xfrm>
            <a:off x="833581" y="595635"/>
            <a:ext cx="7476836" cy="553998"/>
          </a:xfrm>
        </p:spPr>
        <p:txBody>
          <a:bodyPr lIns="82058" tIns="41029" rIns="82058" bIns="41029">
            <a:normAutofit fontScale="90000"/>
          </a:bodyPr>
          <a:lstStyle/>
          <a:p>
            <a:pPr algn="ctr" eaLnBrk="1" hangingPunct="1"/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Циљеви интервенције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609600" y="2895600"/>
            <a:ext cx="7772400" cy="1588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13"/>
          <p:cNvSpPr txBox="1">
            <a:spLocks/>
          </p:cNvSpPr>
          <p:nvPr/>
        </p:nvSpPr>
        <p:spPr>
          <a:xfrm>
            <a:off x="3886200" y="2057400"/>
            <a:ext cx="838200" cy="685800"/>
          </a:xfrm>
          <a:prstGeom prst="rect">
            <a:avLst/>
          </a:prstGeom>
        </p:spPr>
        <p:txBody>
          <a:bodyPr lIns="91397" tIns="45698" rIns="91397" bIns="45698">
            <a:normAutofit fontScale="77500" lnSpcReduction="20000"/>
          </a:bodyPr>
          <a:lstStyle/>
          <a:p>
            <a:pPr marL="342739" indent="-342739">
              <a:spcBef>
                <a:spcPct val="20000"/>
              </a:spcBef>
              <a:defRPr/>
            </a:pPr>
            <a:r>
              <a:rPr lang="sr-Latn-CS" b="1" dirty="0"/>
              <a:t>Klinički </a:t>
            </a:r>
          </a:p>
          <a:p>
            <a:pPr marL="342739" indent="-342739">
              <a:spcBef>
                <a:spcPct val="20000"/>
              </a:spcBef>
              <a:defRPr/>
            </a:pPr>
            <a:r>
              <a:rPr lang="sr-Latn-CS" b="1" dirty="0"/>
              <a:t>početak</a:t>
            </a:r>
            <a:endParaRPr lang="en-US" b="1" dirty="0"/>
          </a:p>
        </p:txBody>
      </p:sp>
      <p:sp>
        <p:nvSpPr>
          <p:cNvPr id="16" name="Content Placeholder 13"/>
          <p:cNvSpPr txBox="1">
            <a:spLocks/>
          </p:cNvSpPr>
          <p:nvPr/>
        </p:nvSpPr>
        <p:spPr bwMode="auto">
          <a:xfrm>
            <a:off x="5867400" y="2057400"/>
            <a:ext cx="914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1500" b="1">
                <a:latin typeface="Calibri" pitchFamily="34" charset="0"/>
              </a:rPr>
              <a:t>Kritični</a:t>
            </a:r>
          </a:p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1500" b="1">
                <a:latin typeface="Calibri" pitchFamily="34" charset="0"/>
              </a:rPr>
              <a:t>trenutak</a:t>
            </a:r>
            <a:endParaRPr lang="en-US" sz="1500" b="1">
              <a:latin typeface="Calibri" pitchFamily="34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609600" y="4953000"/>
            <a:ext cx="1752600" cy="1588"/>
          </a:xfrm>
          <a:prstGeom prst="straightConnector1">
            <a:avLst/>
          </a:prstGeom>
          <a:ln w="635000" cap="rnd">
            <a:solidFill>
              <a:schemeClr val="accent3">
                <a:lumMod val="20000"/>
                <a:lumOff val="80000"/>
              </a:schemeClr>
            </a:solidFill>
            <a:round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13"/>
          <p:cNvSpPr txBox="1">
            <a:spLocks/>
          </p:cNvSpPr>
          <p:nvPr/>
        </p:nvSpPr>
        <p:spPr>
          <a:xfrm>
            <a:off x="381000" y="4724400"/>
            <a:ext cx="1752600" cy="609600"/>
          </a:xfrm>
          <a:prstGeom prst="rect">
            <a:avLst/>
          </a:prstGeom>
        </p:spPr>
        <p:txBody>
          <a:bodyPr lIns="91397" tIns="45698" rIns="91397" bIns="45698">
            <a:normAutofit fontScale="77500" lnSpcReduction="20000"/>
          </a:bodyPr>
          <a:lstStyle/>
          <a:p>
            <a:pPr marL="342739" indent="-342739">
              <a:spcBef>
                <a:spcPct val="20000"/>
              </a:spcBef>
              <a:defRPr/>
            </a:pPr>
            <a:r>
              <a:rPr lang="sr-Latn-CS" sz="2000" dirty="0"/>
              <a:t>Sprečiti nastanak bolesti</a:t>
            </a:r>
            <a:endParaRPr lang="en-US" sz="2000" dirty="0"/>
          </a:p>
        </p:txBody>
      </p:sp>
      <p:sp>
        <p:nvSpPr>
          <p:cNvPr id="28" name="Content Placeholder 13"/>
          <p:cNvSpPr txBox="1">
            <a:spLocks/>
          </p:cNvSpPr>
          <p:nvPr/>
        </p:nvSpPr>
        <p:spPr bwMode="auto">
          <a:xfrm>
            <a:off x="1981200" y="2057400"/>
            <a:ext cx="9144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1500" b="1">
                <a:latin typeface="Calibri" pitchFamily="34" charset="0"/>
              </a:rPr>
              <a:t>Biološki</a:t>
            </a:r>
          </a:p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1500" b="1">
                <a:latin typeface="Calibri" pitchFamily="34" charset="0"/>
              </a:rPr>
              <a:t>početak</a:t>
            </a:r>
            <a:endParaRPr lang="en-US" sz="1500" b="1">
              <a:latin typeface="Calibri" pitchFamily="34" charset="0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2209800" y="2743200"/>
            <a:ext cx="304800" cy="3048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7" tIns="45698" rIns="91397" bIns="45698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4114800" y="2743200"/>
            <a:ext cx="304800" cy="3048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7" tIns="45698" rIns="91397" bIns="45698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6096000" y="2743200"/>
            <a:ext cx="304800" cy="3048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7" tIns="45698" rIns="91397" bIns="45698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39" name="Straight Arrow Connector 38"/>
          <p:cNvCxnSpPr>
            <a:endCxn id="49" idx="1"/>
          </p:cNvCxnSpPr>
          <p:nvPr/>
        </p:nvCxnSpPr>
        <p:spPr>
          <a:xfrm>
            <a:off x="2667000" y="5029200"/>
            <a:ext cx="3581400" cy="1588"/>
          </a:xfrm>
          <a:prstGeom prst="straightConnector1">
            <a:avLst/>
          </a:prstGeom>
          <a:ln w="635000" cap="rnd">
            <a:solidFill>
              <a:schemeClr val="accent3">
                <a:lumMod val="40000"/>
                <a:lumOff val="60000"/>
              </a:schemeClr>
            </a:solidFill>
            <a:round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ontent Placeholder 13"/>
          <p:cNvSpPr txBox="1">
            <a:spLocks/>
          </p:cNvSpPr>
          <p:nvPr/>
        </p:nvSpPr>
        <p:spPr bwMode="auto">
          <a:xfrm>
            <a:off x="2743200" y="4724400"/>
            <a:ext cx="2895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sr-Latn-CS" sz="1700">
                <a:latin typeface="Calibri" pitchFamily="34" charset="0"/>
              </a:rPr>
              <a:t>Sprečiti razvoj bolesti</a:t>
            </a:r>
            <a:endParaRPr lang="en-US" sz="1700">
              <a:latin typeface="Calibri" pitchFamily="34" charset="0"/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>
            <a:off x="6553200" y="4953000"/>
            <a:ext cx="1828800" cy="1588"/>
          </a:xfrm>
          <a:prstGeom prst="straightConnector1">
            <a:avLst/>
          </a:prstGeom>
          <a:ln w="635000" cap="rnd">
            <a:solidFill>
              <a:schemeClr val="accent3">
                <a:lumMod val="60000"/>
                <a:lumOff val="40000"/>
              </a:schemeClr>
            </a:solidFill>
            <a:round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Content Placeholder 13"/>
          <p:cNvSpPr txBox="1">
            <a:spLocks/>
          </p:cNvSpPr>
          <p:nvPr/>
        </p:nvSpPr>
        <p:spPr bwMode="auto">
          <a:xfrm>
            <a:off x="6248400" y="4724400"/>
            <a:ext cx="1828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sr-Latn-CS" sz="1700">
                <a:latin typeface="Calibri" pitchFamily="34" charset="0"/>
              </a:rPr>
              <a:t>Sprečiti  posledice bolesti</a:t>
            </a:r>
            <a:endParaRPr lang="en-US" sz="1700">
              <a:latin typeface="Calibri" pitchFamily="34" charset="0"/>
            </a:endParaRP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609600" y="3657600"/>
            <a:ext cx="1752600" cy="1588"/>
          </a:xfrm>
          <a:prstGeom prst="straightConnector1">
            <a:avLst/>
          </a:prstGeom>
          <a:ln w="381000" cap="rnd">
            <a:solidFill>
              <a:schemeClr val="accent1">
                <a:lumMod val="20000"/>
                <a:lumOff val="80000"/>
              </a:schemeClr>
            </a:solidFill>
            <a:round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ontent Placeholder 13"/>
          <p:cNvSpPr txBox="1">
            <a:spLocks/>
          </p:cNvSpPr>
          <p:nvPr/>
        </p:nvSpPr>
        <p:spPr bwMode="auto">
          <a:xfrm>
            <a:off x="533400" y="3429000"/>
            <a:ext cx="1752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2000">
                <a:latin typeface="Calibri" pitchFamily="34" charset="0"/>
              </a:rPr>
              <a:t>Prepatogeneza</a:t>
            </a:r>
            <a:endParaRPr lang="en-US" sz="2000">
              <a:latin typeface="Calibri" pitchFamily="34" charset="0"/>
            </a:endParaRPr>
          </a:p>
        </p:txBody>
      </p:sp>
      <p:cxnSp>
        <p:nvCxnSpPr>
          <p:cNvPr id="44" name="Straight Arrow Connector 43"/>
          <p:cNvCxnSpPr/>
          <p:nvPr/>
        </p:nvCxnSpPr>
        <p:spPr>
          <a:xfrm>
            <a:off x="2514600" y="3657600"/>
            <a:ext cx="5867400" cy="1588"/>
          </a:xfrm>
          <a:prstGeom prst="straightConnector1">
            <a:avLst/>
          </a:prstGeom>
          <a:ln w="381000" cap="rnd">
            <a:solidFill>
              <a:schemeClr val="accent1">
                <a:lumMod val="40000"/>
                <a:lumOff val="60000"/>
              </a:schemeClr>
            </a:solidFill>
            <a:round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ontent Placeholder 13"/>
          <p:cNvSpPr txBox="1">
            <a:spLocks/>
          </p:cNvSpPr>
          <p:nvPr/>
        </p:nvSpPr>
        <p:spPr bwMode="auto">
          <a:xfrm>
            <a:off x="3581400" y="3429000"/>
            <a:ext cx="4114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7" tIns="45698" rIns="91397" bIns="45698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sr-Latn-CS" sz="2000">
                <a:latin typeface="Calibri" pitchFamily="34" charset="0"/>
              </a:rPr>
              <a:t>P   a   t   o   g   e   n   e   z   a</a:t>
            </a:r>
            <a:endParaRPr lang="en-US" sz="2000">
              <a:latin typeface="Calibri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3292848"/>
      </p:ext>
    </p:extLst>
  </p:cSld>
  <p:clrMapOvr>
    <a:masterClrMapping/>
  </p:clrMapOvr>
  <p:transition advTm="49318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28" grpId="0"/>
      <p:bldP spid="33" grpId="0" animBg="1"/>
      <p:bldP spid="36" grpId="0" animBg="1"/>
      <p:bldP spid="37" grpId="0" animBg="1"/>
      <p:bldP spid="35" grpId="0"/>
      <p:bldP spid="49" grpId="0"/>
      <p:bldP spid="43" grpId="0"/>
      <p:bldP spid="4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23192" y="404664"/>
            <a:ext cx="7476836" cy="830196"/>
          </a:xfrm>
          <a:prstGeom prst="rect">
            <a:avLst/>
          </a:prstGeom>
        </p:spPr>
        <p:txBody>
          <a:bodyPr vert="horz" wrap="square" lIns="0" tIns="273431" rIns="0" bIns="0" rtlCol="0">
            <a:spAutoFit/>
          </a:bodyPr>
          <a:lstStyle/>
          <a:p>
            <a:pPr marL="220454"/>
            <a:r>
              <a:rPr lang="sr-Cyrl-RS" sz="3600" spc="-36" dirty="0" smtClean="0">
                <a:latin typeface="Times New Roman" pitchFamily="18" charset="0"/>
                <a:cs typeface="Times New Roman" pitchFamily="18" charset="0"/>
              </a:rPr>
              <a:t>Нивои превенције</a:t>
            </a:r>
            <a:endParaRPr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55717" y="1835053"/>
            <a:ext cx="7011785" cy="249711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965171" y="4346761"/>
            <a:ext cx="4618" cy="0"/>
          </a:xfrm>
          <a:custGeom>
            <a:avLst/>
            <a:gdLst/>
            <a:ahLst/>
            <a:cxnLst/>
            <a:rect l="l" t="t" r="r" b="b"/>
            <a:pathLst>
              <a:path w="5079">
                <a:moveTo>
                  <a:pt x="0" y="0"/>
                </a:moveTo>
                <a:lnTo>
                  <a:pt x="4572" y="0"/>
                </a:lnTo>
              </a:path>
            </a:pathLst>
          </a:custGeom>
          <a:ln w="4572">
            <a:solidFill>
              <a:srgbClr val="FEFE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55718" y="4344748"/>
            <a:ext cx="7011785" cy="15934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7056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47"/>
    </mc:Choice>
    <mc:Fallback xmlns="">
      <p:transition spd="slow" advTm="14147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5366" y="332704"/>
            <a:ext cx="7476836" cy="830099"/>
          </a:xfrm>
          <a:prstGeom prst="rect">
            <a:avLst/>
          </a:prstGeom>
        </p:spPr>
        <p:txBody>
          <a:bodyPr vert="horz" wrap="square" lIns="0" tIns="273431" rIns="0" bIns="0" rtlCol="0">
            <a:spAutoFit/>
          </a:bodyPr>
          <a:lstStyle/>
          <a:p>
            <a:pPr marL="218746"/>
            <a:r>
              <a:rPr lang="sr-Cyrl-RS" sz="3600">
                <a:latin typeface="Times New Roman" pitchFamily="18" charset="0"/>
                <a:cs typeface="Times New Roman" pitchFamily="18" charset="0"/>
              </a:rPr>
              <a:t>Примордијална превенција</a:t>
            </a:r>
            <a:endParaRPr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31273" y="2896496"/>
            <a:ext cx="346364" cy="454959"/>
          </a:xfrm>
          <a:custGeom>
            <a:avLst/>
            <a:gdLst/>
            <a:ahLst/>
            <a:cxnLst/>
            <a:rect l="l" t="t" r="r" b="b"/>
            <a:pathLst>
              <a:path w="381000" h="515620">
                <a:moveTo>
                  <a:pt x="286511" y="467867"/>
                </a:moveTo>
                <a:lnTo>
                  <a:pt x="286511" y="373379"/>
                </a:lnTo>
                <a:lnTo>
                  <a:pt x="261740" y="365938"/>
                </a:lnTo>
                <a:lnTo>
                  <a:pt x="237753" y="356917"/>
                </a:lnTo>
                <a:lnTo>
                  <a:pt x="192340" y="334402"/>
                </a:lnTo>
                <a:lnTo>
                  <a:pt x="150696" y="306363"/>
                </a:lnTo>
                <a:lnTo>
                  <a:pt x="113239" y="273332"/>
                </a:lnTo>
                <a:lnTo>
                  <a:pt x="80390" y="235838"/>
                </a:lnTo>
                <a:lnTo>
                  <a:pt x="52571" y="194413"/>
                </a:lnTo>
                <a:lnTo>
                  <a:pt x="30202" y="149586"/>
                </a:lnTo>
                <a:lnTo>
                  <a:pt x="13703" y="101888"/>
                </a:lnTo>
                <a:lnTo>
                  <a:pt x="3496" y="51849"/>
                </a:lnTo>
                <a:lnTo>
                  <a:pt x="0" y="0"/>
                </a:lnTo>
                <a:lnTo>
                  <a:pt x="0" y="94487"/>
                </a:lnTo>
                <a:lnTo>
                  <a:pt x="3496" y="146707"/>
                </a:lnTo>
                <a:lnTo>
                  <a:pt x="13703" y="196961"/>
                </a:lnTo>
                <a:lnTo>
                  <a:pt x="30202" y="244746"/>
                </a:lnTo>
                <a:lnTo>
                  <a:pt x="52571" y="289559"/>
                </a:lnTo>
                <a:lnTo>
                  <a:pt x="80390" y="330898"/>
                </a:lnTo>
                <a:lnTo>
                  <a:pt x="113239" y="368259"/>
                </a:lnTo>
                <a:lnTo>
                  <a:pt x="150696" y="401139"/>
                </a:lnTo>
                <a:lnTo>
                  <a:pt x="192340" y="429036"/>
                </a:lnTo>
                <a:lnTo>
                  <a:pt x="237753" y="451446"/>
                </a:lnTo>
                <a:lnTo>
                  <a:pt x="261740" y="460437"/>
                </a:lnTo>
                <a:lnTo>
                  <a:pt x="286511" y="467867"/>
                </a:lnTo>
                <a:close/>
              </a:path>
              <a:path w="381000" h="515620">
                <a:moveTo>
                  <a:pt x="380999" y="432815"/>
                </a:moveTo>
                <a:lnTo>
                  <a:pt x="286511" y="324611"/>
                </a:lnTo>
                <a:lnTo>
                  <a:pt x="286511" y="515111"/>
                </a:lnTo>
                <a:lnTo>
                  <a:pt x="380999" y="432815"/>
                </a:lnTo>
                <a:close/>
              </a:path>
            </a:pathLst>
          </a:custGeom>
          <a:solidFill>
            <a:srgbClr val="C100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31652" y="2555052"/>
            <a:ext cx="346364" cy="383241"/>
          </a:xfrm>
          <a:custGeom>
            <a:avLst/>
            <a:gdLst/>
            <a:ahLst/>
            <a:cxnLst/>
            <a:rect l="l" t="t" r="r" b="b"/>
            <a:pathLst>
              <a:path w="381000" h="434339">
                <a:moveTo>
                  <a:pt x="380582" y="95889"/>
                </a:moveTo>
                <a:lnTo>
                  <a:pt x="372878" y="0"/>
                </a:lnTo>
                <a:lnTo>
                  <a:pt x="360206" y="650"/>
                </a:lnTo>
                <a:lnTo>
                  <a:pt x="347534" y="1690"/>
                </a:lnTo>
                <a:lnTo>
                  <a:pt x="304004" y="8256"/>
                </a:lnTo>
                <a:lnTo>
                  <a:pt x="245310" y="25891"/>
                </a:lnTo>
                <a:lnTo>
                  <a:pt x="191225" y="52098"/>
                </a:lnTo>
                <a:lnTo>
                  <a:pt x="142443" y="86009"/>
                </a:lnTo>
                <a:lnTo>
                  <a:pt x="99660" y="126755"/>
                </a:lnTo>
                <a:lnTo>
                  <a:pt x="63570" y="173467"/>
                </a:lnTo>
                <a:lnTo>
                  <a:pt x="34869" y="225278"/>
                </a:lnTo>
                <a:lnTo>
                  <a:pt x="14250" y="281317"/>
                </a:lnTo>
                <a:lnTo>
                  <a:pt x="2410" y="340717"/>
                </a:lnTo>
                <a:lnTo>
                  <a:pt x="0" y="371405"/>
                </a:lnTo>
                <a:lnTo>
                  <a:pt x="44" y="402608"/>
                </a:lnTo>
                <a:lnTo>
                  <a:pt x="2630" y="434217"/>
                </a:lnTo>
                <a:lnTo>
                  <a:pt x="7303" y="405563"/>
                </a:lnTo>
                <a:lnTo>
                  <a:pt x="13953" y="377712"/>
                </a:lnTo>
                <a:lnTo>
                  <a:pt x="32866" y="324708"/>
                </a:lnTo>
                <a:lnTo>
                  <a:pt x="58728" y="275783"/>
                </a:lnTo>
                <a:lnTo>
                  <a:pt x="90900" y="231513"/>
                </a:lnTo>
                <a:lnTo>
                  <a:pt x="128741" y="192472"/>
                </a:lnTo>
                <a:lnTo>
                  <a:pt x="171611" y="159239"/>
                </a:lnTo>
                <a:lnTo>
                  <a:pt x="218870" y="132387"/>
                </a:lnTo>
                <a:lnTo>
                  <a:pt x="269879" y="112494"/>
                </a:lnTo>
                <a:lnTo>
                  <a:pt x="323996" y="100136"/>
                </a:lnTo>
                <a:lnTo>
                  <a:pt x="352020" y="96963"/>
                </a:lnTo>
                <a:lnTo>
                  <a:pt x="380582" y="95889"/>
                </a:lnTo>
                <a:close/>
              </a:path>
            </a:pathLst>
          </a:custGeom>
          <a:solidFill>
            <a:srgbClr val="9B00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22959" y="2546873"/>
            <a:ext cx="364836" cy="813546"/>
          </a:xfrm>
          <a:custGeom>
            <a:avLst/>
            <a:gdLst/>
            <a:ahLst/>
            <a:cxnLst/>
            <a:rect l="l" t="t" r="r" b="b"/>
            <a:pathLst>
              <a:path w="401319" h="922020">
                <a:moveTo>
                  <a:pt x="400811" y="109727"/>
                </a:moveTo>
                <a:lnTo>
                  <a:pt x="400811" y="7619"/>
                </a:lnTo>
                <a:lnTo>
                  <a:pt x="399287" y="4571"/>
                </a:lnTo>
                <a:lnTo>
                  <a:pt x="396239" y="1523"/>
                </a:lnTo>
                <a:lnTo>
                  <a:pt x="393191" y="0"/>
                </a:lnTo>
                <a:lnTo>
                  <a:pt x="390143" y="0"/>
                </a:lnTo>
                <a:lnTo>
                  <a:pt x="330707" y="4571"/>
                </a:lnTo>
                <a:lnTo>
                  <a:pt x="312419" y="9143"/>
                </a:lnTo>
                <a:lnTo>
                  <a:pt x="292607" y="12191"/>
                </a:lnTo>
                <a:lnTo>
                  <a:pt x="256031" y="24383"/>
                </a:lnTo>
                <a:lnTo>
                  <a:pt x="239267" y="32003"/>
                </a:lnTo>
                <a:lnTo>
                  <a:pt x="220979" y="39623"/>
                </a:lnTo>
                <a:lnTo>
                  <a:pt x="187451" y="57911"/>
                </a:lnTo>
                <a:lnTo>
                  <a:pt x="141731" y="91439"/>
                </a:lnTo>
                <a:lnTo>
                  <a:pt x="102107" y="129539"/>
                </a:lnTo>
                <a:lnTo>
                  <a:pt x="77723" y="160019"/>
                </a:lnTo>
                <a:lnTo>
                  <a:pt x="38099" y="224027"/>
                </a:lnTo>
                <a:lnTo>
                  <a:pt x="12191" y="297179"/>
                </a:lnTo>
                <a:lnTo>
                  <a:pt x="4571" y="335279"/>
                </a:lnTo>
                <a:lnTo>
                  <a:pt x="0" y="396239"/>
                </a:lnTo>
                <a:lnTo>
                  <a:pt x="11654" y="395343"/>
                </a:lnTo>
                <a:lnTo>
                  <a:pt x="13715" y="387095"/>
                </a:lnTo>
                <a:lnTo>
                  <a:pt x="18287" y="370331"/>
                </a:lnTo>
                <a:lnTo>
                  <a:pt x="20815" y="363381"/>
                </a:lnTo>
                <a:lnTo>
                  <a:pt x="21335" y="356615"/>
                </a:lnTo>
                <a:lnTo>
                  <a:pt x="30479" y="301751"/>
                </a:lnTo>
                <a:lnTo>
                  <a:pt x="36575" y="283463"/>
                </a:lnTo>
                <a:lnTo>
                  <a:pt x="42671" y="266699"/>
                </a:lnTo>
                <a:lnTo>
                  <a:pt x="48767" y="248411"/>
                </a:lnTo>
                <a:lnTo>
                  <a:pt x="73151" y="199643"/>
                </a:lnTo>
                <a:lnTo>
                  <a:pt x="92963" y="170687"/>
                </a:lnTo>
                <a:lnTo>
                  <a:pt x="103631" y="155447"/>
                </a:lnTo>
                <a:lnTo>
                  <a:pt x="155447" y="105155"/>
                </a:lnTo>
                <a:lnTo>
                  <a:pt x="198119" y="73151"/>
                </a:lnTo>
                <a:lnTo>
                  <a:pt x="246887" y="48767"/>
                </a:lnTo>
                <a:lnTo>
                  <a:pt x="298703" y="30479"/>
                </a:lnTo>
                <a:lnTo>
                  <a:pt x="316991" y="27431"/>
                </a:lnTo>
                <a:lnTo>
                  <a:pt x="333755" y="24383"/>
                </a:lnTo>
                <a:lnTo>
                  <a:pt x="353567" y="21335"/>
                </a:lnTo>
                <a:lnTo>
                  <a:pt x="371855" y="19811"/>
                </a:lnTo>
                <a:lnTo>
                  <a:pt x="380999" y="19811"/>
                </a:lnTo>
                <a:lnTo>
                  <a:pt x="380999" y="9143"/>
                </a:lnTo>
                <a:lnTo>
                  <a:pt x="391667" y="19811"/>
                </a:lnTo>
                <a:lnTo>
                  <a:pt x="391667" y="114299"/>
                </a:lnTo>
                <a:lnTo>
                  <a:pt x="396239" y="114299"/>
                </a:lnTo>
                <a:lnTo>
                  <a:pt x="400811" y="109727"/>
                </a:lnTo>
                <a:close/>
              </a:path>
              <a:path w="401319" h="922020">
                <a:moveTo>
                  <a:pt x="11654" y="395343"/>
                </a:moveTo>
                <a:lnTo>
                  <a:pt x="0" y="396239"/>
                </a:lnTo>
                <a:lnTo>
                  <a:pt x="0" y="411479"/>
                </a:lnTo>
                <a:lnTo>
                  <a:pt x="3047" y="445007"/>
                </a:lnTo>
                <a:lnTo>
                  <a:pt x="3047" y="441959"/>
                </a:lnTo>
                <a:lnTo>
                  <a:pt x="9143" y="405383"/>
                </a:lnTo>
                <a:lnTo>
                  <a:pt x="11654" y="395343"/>
                </a:lnTo>
                <a:close/>
              </a:path>
              <a:path w="401319" h="922020">
                <a:moveTo>
                  <a:pt x="304799" y="891736"/>
                </a:moveTo>
                <a:lnTo>
                  <a:pt x="304799" y="859535"/>
                </a:lnTo>
                <a:lnTo>
                  <a:pt x="301751" y="856487"/>
                </a:lnTo>
                <a:lnTo>
                  <a:pt x="298703" y="854963"/>
                </a:lnTo>
                <a:lnTo>
                  <a:pt x="281939" y="850391"/>
                </a:lnTo>
                <a:lnTo>
                  <a:pt x="268223" y="845819"/>
                </a:lnTo>
                <a:lnTo>
                  <a:pt x="225551" y="827531"/>
                </a:lnTo>
                <a:lnTo>
                  <a:pt x="184403" y="804671"/>
                </a:lnTo>
                <a:lnTo>
                  <a:pt x="137159" y="766571"/>
                </a:lnTo>
                <a:lnTo>
                  <a:pt x="97535" y="720851"/>
                </a:lnTo>
                <a:lnTo>
                  <a:pt x="64007" y="670559"/>
                </a:lnTo>
                <a:lnTo>
                  <a:pt x="45719" y="627887"/>
                </a:lnTo>
                <a:lnTo>
                  <a:pt x="39623" y="614171"/>
                </a:lnTo>
                <a:lnTo>
                  <a:pt x="30479" y="583691"/>
                </a:lnTo>
                <a:lnTo>
                  <a:pt x="24383" y="553211"/>
                </a:lnTo>
                <a:lnTo>
                  <a:pt x="21539" y="524763"/>
                </a:lnTo>
                <a:lnTo>
                  <a:pt x="21335" y="524255"/>
                </a:lnTo>
                <a:lnTo>
                  <a:pt x="12191" y="493775"/>
                </a:lnTo>
                <a:lnTo>
                  <a:pt x="9143" y="478535"/>
                </a:lnTo>
                <a:lnTo>
                  <a:pt x="3047" y="445007"/>
                </a:lnTo>
                <a:lnTo>
                  <a:pt x="0" y="411479"/>
                </a:lnTo>
                <a:lnTo>
                  <a:pt x="0" y="507491"/>
                </a:lnTo>
                <a:lnTo>
                  <a:pt x="3047" y="541019"/>
                </a:lnTo>
                <a:lnTo>
                  <a:pt x="6095" y="557783"/>
                </a:lnTo>
                <a:lnTo>
                  <a:pt x="9143" y="573023"/>
                </a:lnTo>
                <a:lnTo>
                  <a:pt x="12191" y="589787"/>
                </a:lnTo>
                <a:lnTo>
                  <a:pt x="33527" y="650747"/>
                </a:lnTo>
                <a:lnTo>
                  <a:pt x="64007" y="707135"/>
                </a:lnTo>
                <a:lnTo>
                  <a:pt x="102107" y="757427"/>
                </a:lnTo>
                <a:lnTo>
                  <a:pt x="149351" y="801623"/>
                </a:lnTo>
                <a:lnTo>
                  <a:pt x="202691" y="836675"/>
                </a:lnTo>
                <a:lnTo>
                  <a:pt x="262127" y="864107"/>
                </a:lnTo>
                <a:lnTo>
                  <a:pt x="286511" y="871423"/>
                </a:lnTo>
                <a:lnTo>
                  <a:pt x="286511" y="864107"/>
                </a:lnTo>
                <a:lnTo>
                  <a:pt x="292607" y="873251"/>
                </a:lnTo>
                <a:lnTo>
                  <a:pt x="292607" y="902552"/>
                </a:lnTo>
                <a:lnTo>
                  <a:pt x="304799" y="891736"/>
                </a:lnTo>
                <a:close/>
              </a:path>
              <a:path w="401319" h="922020">
                <a:moveTo>
                  <a:pt x="22929" y="444176"/>
                </a:moveTo>
                <a:lnTo>
                  <a:pt x="19811" y="411479"/>
                </a:lnTo>
                <a:lnTo>
                  <a:pt x="19811" y="394715"/>
                </a:lnTo>
                <a:lnTo>
                  <a:pt x="11654" y="395343"/>
                </a:lnTo>
                <a:lnTo>
                  <a:pt x="9143" y="405383"/>
                </a:lnTo>
                <a:lnTo>
                  <a:pt x="3047" y="441959"/>
                </a:lnTo>
                <a:lnTo>
                  <a:pt x="22859" y="445007"/>
                </a:lnTo>
                <a:lnTo>
                  <a:pt x="22929" y="444176"/>
                </a:lnTo>
                <a:close/>
              </a:path>
              <a:path w="401319" h="922020">
                <a:moveTo>
                  <a:pt x="298703" y="760475"/>
                </a:moveTo>
                <a:lnTo>
                  <a:pt x="252983" y="745235"/>
                </a:lnTo>
                <a:lnTo>
                  <a:pt x="211835" y="725423"/>
                </a:lnTo>
                <a:lnTo>
                  <a:pt x="161543" y="691895"/>
                </a:lnTo>
                <a:lnTo>
                  <a:pt x="117347" y="649223"/>
                </a:lnTo>
                <a:lnTo>
                  <a:pt x="79247" y="601979"/>
                </a:lnTo>
                <a:lnTo>
                  <a:pt x="50291" y="547115"/>
                </a:lnTo>
                <a:lnTo>
                  <a:pt x="45719" y="533399"/>
                </a:lnTo>
                <a:lnTo>
                  <a:pt x="39623" y="519683"/>
                </a:lnTo>
                <a:lnTo>
                  <a:pt x="30479" y="489203"/>
                </a:lnTo>
                <a:lnTo>
                  <a:pt x="24383" y="458723"/>
                </a:lnTo>
                <a:lnTo>
                  <a:pt x="22929" y="444176"/>
                </a:lnTo>
                <a:lnTo>
                  <a:pt x="22859" y="445007"/>
                </a:lnTo>
                <a:lnTo>
                  <a:pt x="3047" y="441959"/>
                </a:lnTo>
                <a:lnTo>
                  <a:pt x="3047" y="445007"/>
                </a:lnTo>
                <a:lnTo>
                  <a:pt x="9143" y="478535"/>
                </a:lnTo>
                <a:lnTo>
                  <a:pt x="12191" y="493775"/>
                </a:lnTo>
                <a:lnTo>
                  <a:pt x="19811" y="519175"/>
                </a:lnTo>
                <a:lnTo>
                  <a:pt x="19811" y="505967"/>
                </a:lnTo>
                <a:lnTo>
                  <a:pt x="21539" y="524763"/>
                </a:lnTo>
                <a:lnTo>
                  <a:pt x="47243" y="583691"/>
                </a:lnTo>
                <a:lnTo>
                  <a:pt x="82295" y="637031"/>
                </a:lnTo>
                <a:lnTo>
                  <a:pt x="124967" y="684275"/>
                </a:lnTo>
                <a:lnTo>
                  <a:pt x="173735" y="725423"/>
                </a:lnTo>
                <a:lnTo>
                  <a:pt x="216407" y="749807"/>
                </a:lnTo>
                <a:lnTo>
                  <a:pt x="231647" y="755903"/>
                </a:lnTo>
                <a:lnTo>
                  <a:pt x="245363" y="761999"/>
                </a:lnTo>
                <a:lnTo>
                  <a:pt x="260603" y="768095"/>
                </a:lnTo>
                <a:lnTo>
                  <a:pt x="277367" y="774191"/>
                </a:lnTo>
                <a:lnTo>
                  <a:pt x="286511" y="776935"/>
                </a:lnTo>
                <a:lnTo>
                  <a:pt x="286511" y="769619"/>
                </a:lnTo>
                <a:lnTo>
                  <a:pt x="298703" y="760475"/>
                </a:lnTo>
                <a:close/>
              </a:path>
              <a:path w="401319" h="922020">
                <a:moveTo>
                  <a:pt x="20815" y="363381"/>
                </a:moveTo>
                <a:lnTo>
                  <a:pt x="18287" y="370331"/>
                </a:lnTo>
                <a:lnTo>
                  <a:pt x="13715" y="387095"/>
                </a:lnTo>
                <a:lnTo>
                  <a:pt x="11654" y="395343"/>
                </a:lnTo>
                <a:lnTo>
                  <a:pt x="19811" y="394715"/>
                </a:lnTo>
                <a:lnTo>
                  <a:pt x="19811" y="376427"/>
                </a:lnTo>
                <a:lnTo>
                  <a:pt x="20815" y="363381"/>
                </a:lnTo>
                <a:close/>
              </a:path>
              <a:path w="401319" h="922020">
                <a:moveTo>
                  <a:pt x="390143" y="96011"/>
                </a:moveTo>
                <a:lnTo>
                  <a:pt x="373379" y="96011"/>
                </a:lnTo>
                <a:lnTo>
                  <a:pt x="336803" y="99059"/>
                </a:lnTo>
                <a:lnTo>
                  <a:pt x="318515" y="102107"/>
                </a:lnTo>
                <a:lnTo>
                  <a:pt x="284987" y="111251"/>
                </a:lnTo>
                <a:lnTo>
                  <a:pt x="266699" y="115823"/>
                </a:lnTo>
                <a:lnTo>
                  <a:pt x="251459" y="121919"/>
                </a:lnTo>
                <a:lnTo>
                  <a:pt x="234695" y="128015"/>
                </a:lnTo>
                <a:lnTo>
                  <a:pt x="219455" y="135635"/>
                </a:lnTo>
                <a:lnTo>
                  <a:pt x="202691" y="144779"/>
                </a:lnTo>
                <a:lnTo>
                  <a:pt x="187451" y="152399"/>
                </a:lnTo>
                <a:lnTo>
                  <a:pt x="173735" y="163067"/>
                </a:lnTo>
                <a:lnTo>
                  <a:pt x="132587" y="195071"/>
                </a:lnTo>
                <a:lnTo>
                  <a:pt x="96011" y="231647"/>
                </a:lnTo>
                <a:lnTo>
                  <a:pt x="64007" y="274319"/>
                </a:lnTo>
                <a:lnTo>
                  <a:pt x="47243" y="304799"/>
                </a:lnTo>
                <a:lnTo>
                  <a:pt x="38099" y="320039"/>
                </a:lnTo>
                <a:lnTo>
                  <a:pt x="32003" y="336803"/>
                </a:lnTo>
                <a:lnTo>
                  <a:pt x="24383" y="353567"/>
                </a:lnTo>
                <a:lnTo>
                  <a:pt x="20815" y="363381"/>
                </a:lnTo>
                <a:lnTo>
                  <a:pt x="19811" y="376427"/>
                </a:lnTo>
                <a:lnTo>
                  <a:pt x="19811" y="411479"/>
                </a:lnTo>
                <a:lnTo>
                  <a:pt x="22929" y="444176"/>
                </a:lnTo>
                <a:lnTo>
                  <a:pt x="24383" y="426719"/>
                </a:lnTo>
                <a:lnTo>
                  <a:pt x="27431" y="409955"/>
                </a:lnTo>
                <a:lnTo>
                  <a:pt x="36575" y="376427"/>
                </a:lnTo>
                <a:lnTo>
                  <a:pt x="42671" y="359663"/>
                </a:lnTo>
                <a:lnTo>
                  <a:pt x="48767" y="344423"/>
                </a:lnTo>
                <a:lnTo>
                  <a:pt x="56387" y="329183"/>
                </a:lnTo>
                <a:lnTo>
                  <a:pt x="62483" y="313943"/>
                </a:lnTo>
                <a:lnTo>
                  <a:pt x="99059" y="257555"/>
                </a:lnTo>
                <a:lnTo>
                  <a:pt x="144779" y="208787"/>
                </a:lnTo>
                <a:lnTo>
                  <a:pt x="198119" y="169163"/>
                </a:lnTo>
                <a:lnTo>
                  <a:pt x="242315" y="146303"/>
                </a:lnTo>
                <a:lnTo>
                  <a:pt x="289559" y="129539"/>
                </a:lnTo>
                <a:lnTo>
                  <a:pt x="304799" y="124967"/>
                </a:lnTo>
                <a:lnTo>
                  <a:pt x="321563" y="120395"/>
                </a:lnTo>
                <a:lnTo>
                  <a:pt x="338327" y="118871"/>
                </a:lnTo>
                <a:lnTo>
                  <a:pt x="356615" y="115823"/>
                </a:lnTo>
                <a:lnTo>
                  <a:pt x="373379" y="114299"/>
                </a:lnTo>
                <a:lnTo>
                  <a:pt x="380999" y="114299"/>
                </a:lnTo>
                <a:lnTo>
                  <a:pt x="380999" y="105155"/>
                </a:lnTo>
                <a:lnTo>
                  <a:pt x="390143" y="96011"/>
                </a:lnTo>
                <a:close/>
              </a:path>
              <a:path w="401319" h="922020">
                <a:moveTo>
                  <a:pt x="21539" y="524763"/>
                </a:moveTo>
                <a:lnTo>
                  <a:pt x="19811" y="505967"/>
                </a:lnTo>
                <a:lnTo>
                  <a:pt x="19811" y="519175"/>
                </a:lnTo>
                <a:lnTo>
                  <a:pt x="21335" y="524255"/>
                </a:lnTo>
                <a:lnTo>
                  <a:pt x="21539" y="524763"/>
                </a:lnTo>
                <a:close/>
              </a:path>
              <a:path w="401319" h="922020">
                <a:moveTo>
                  <a:pt x="400811" y="832103"/>
                </a:moveTo>
                <a:lnTo>
                  <a:pt x="400811" y="827531"/>
                </a:lnTo>
                <a:lnTo>
                  <a:pt x="399287" y="824483"/>
                </a:lnTo>
                <a:lnTo>
                  <a:pt x="397763" y="822959"/>
                </a:lnTo>
                <a:lnTo>
                  <a:pt x="303275" y="714755"/>
                </a:lnTo>
                <a:lnTo>
                  <a:pt x="300227" y="711707"/>
                </a:lnTo>
                <a:lnTo>
                  <a:pt x="295655" y="711707"/>
                </a:lnTo>
                <a:lnTo>
                  <a:pt x="292607" y="713231"/>
                </a:lnTo>
                <a:lnTo>
                  <a:pt x="288035" y="714755"/>
                </a:lnTo>
                <a:lnTo>
                  <a:pt x="286511" y="717803"/>
                </a:lnTo>
                <a:lnTo>
                  <a:pt x="286511" y="756818"/>
                </a:lnTo>
                <a:lnTo>
                  <a:pt x="288035" y="757275"/>
                </a:lnTo>
                <a:lnTo>
                  <a:pt x="288035" y="728471"/>
                </a:lnTo>
                <a:lnTo>
                  <a:pt x="304799" y="720851"/>
                </a:lnTo>
                <a:lnTo>
                  <a:pt x="304799" y="747098"/>
                </a:lnTo>
                <a:lnTo>
                  <a:pt x="377183" y="827525"/>
                </a:lnTo>
                <a:lnTo>
                  <a:pt x="384047" y="821435"/>
                </a:lnTo>
                <a:lnTo>
                  <a:pt x="384047" y="848432"/>
                </a:lnTo>
                <a:lnTo>
                  <a:pt x="397763" y="836675"/>
                </a:lnTo>
                <a:lnTo>
                  <a:pt x="399287" y="835151"/>
                </a:lnTo>
                <a:lnTo>
                  <a:pt x="400811" y="832103"/>
                </a:lnTo>
                <a:close/>
              </a:path>
              <a:path w="401319" h="922020">
                <a:moveTo>
                  <a:pt x="298703" y="778763"/>
                </a:moveTo>
                <a:lnTo>
                  <a:pt x="298703" y="760475"/>
                </a:lnTo>
                <a:lnTo>
                  <a:pt x="286511" y="769619"/>
                </a:lnTo>
                <a:lnTo>
                  <a:pt x="286511" y="776935"/>
                </a:lnTo>
                <a:lnTo>
                  <a:pt x="292607" y="778763"/>
                </a:lnTo>
                <a:lnTo>
                  <a:pt x="298703" y="778763"/>
                </a:lnTo>
                <a:close/>
              </a:path>
              <a:path w="401319" h="922020">
                <a:moveTo>
                  <a:pt x="292607" y="873251"/>
                </a:moveTo>
                <a:lnTo>
                  <a:pt x="286511" y="864107"/>
                </a:lnTo>
                <a:lnTo>
                  <a:pt x="286511" y="871423"/>
                </a:lnTo>
                <a:lnTo>
                  <a:pt x="292607" y="873251"/>
                </a:lnTo>
                <a:close/>
              </a:path>
              <a:path w="401319" h="922020">
                <a:moveTo>
                  <a:pt x="292607" y="902552"/>
                </a:moveTo>
                <a:lnTo>
                  <a:pt x="292607" y="873251"/>
                </a:lnTo>
                <a:lnTo>
                  <a:pt x="286511" y="871423"/>
                </a:lnTo>
                <a:lnTo>
                  <a:pt x="286511" y="915923"/>
                </a:lnTo>
                <a:lnTo>
                  <a:pt x="288035" y="918971"/>
                </a:lnTo>
                <a:lnTo>
                  <a:pt x="289559" y="919733"/>
                </a:lnTo>
                <a:lnTo>
                  <a:pt x="289559" y="905255"/>
                </a:lnTo>
                <a:lnTo>
                  <a:pt x="292607" y="902552"/>
                </a:lnTo>
                <a:close/>
              </a:path>
              <a:path w="401319" h="922020">
                <a:moveTo>
                  <a:pt x="304799" y="747098"/>
                </a:moveTo>
                <a:lnTo>
                  <a:pt x="304799" y="720851"/>
                </a:lnTo>
                <a:lnTo>
                  <a:pt x="288035" y="728471"/>
                </a:lnTo>
                <a:lnTo>
                  <a:pt x="304799" y="747098"/>
                </a:lnTo>
                <a:close/>
              </a:path>
              <a:path w="401319" h="922020">
                <a:moveTo>
                  <a:pt x="304799" y="772667"/>
                </a:moveTo>
                <a:lnTo>
                  <a:pt x="304799" y="747098"/>
                </a:lnTo>
                <a:lnTo>
                  <a:pt x="288035" y="728471"/>
                </a:lnTo>
                <a:lnTo>
                  <a:pt x="288035" y="757275"/>
                </a:lnTo>
                <a:lnTo>
                  <a:pt x="298703" y="760475"/>
                </a:lnTo>
                <a:lnTo>
                  <a:pt x="298703" y="778763"/>
                </a:lnTo>
                <a:lnTo>
                  <a:pt x="301751" y="777239"/>
                </a:lnTo>
                <a:lnTo>
                  <a:pt x="303275" y="775715"/>
                </a:lnTo>
                <a:lnTo>
                  <a:pt x="304799" y="772667"/>
                </a:lnTo>
                <a:close/>
              </a:path>
              <a:path w="401319" h="922020">
                <a:moveTo>
                  <a:pt x="384047" y="848432"/>
                </a:moveTo>
                <a:lnTo>
                  <a:pt x="384047" y="835151"/>
                </a:lnTo>
                <a:lnTo>
                  <a:pt x="377183" y="827525"/>
                </a:lnTo>
                <a:lnTo>
                  <a:pt x="289559" y="905255"/>
                </a:lnTo>
                <a:lnTo>
                  <a:pt x="304799" y="911351"/>
                </a:lnTo>
                <a:lnTo>
                  <a:pt x="304799" y="916359"/>
                </a:lnTo>
                <a:lnTo>
                  <a:pt x="384047" y="848432"/>
                </a:lnTo>
                <a:close/>
              </a:path>
              <a:path w="401319" h="922020">
                <a:moveTo>
                  <a:pt x="304799" y="916359"/>
                </a:moveTo>
                <a:lnTo>
                  <a:pt x="304799" y="911351"/>
                </a:lnTo>
                <a:lnTo>
                  <a:pt x="289559" y="905255"/>
                </a:lnTo>
                <a:lnTo>
                  <a:pt x="289559" y="919733"/>
                </a:lnTo>
                <a:lnTo>
                  <a:pt x="291083" y="920495"/>
                </a:lnTo>
                <a:lnTo>
                  <a:pt x="295655" y="922019"/>
                </a:lnTo>
                <a:lnTo>
                  <a:pt x="298703" y="922019"/>
                </a:lnTo>
                <a:lnTo>
                  <a:pt x="301751" y="918971"/>
                </a:lnTo>
                <a:lnTo>
                  <a:pt x="304799" y="916359"/>
                </a:lnTo>
                <a:close/>
              </a:path>
              <a:path w="401319" h="922020">
                <a:moveTo>
                  <a:pt x="384047" y="835151"/>
                </a:moveTo>
                <a:lnTo>
                  <a:pt x="384047" y="821435"/>
                </a:lnTo>
                <a:lnTo>
                  <a:pt x="377183" y="827525"/>
                </a:lnTo>
                <a:lnTo>
                  <a:pt x="384047" y="835151"/>
                </a:lnTo>
                <a:close/>
              </a:path>
              <a:path w="401319" h="922020">
                <a:moveTo>
                  <a:pt x="391667" y="19811"/>
                </a:moveTo>
                <a:lnTo>
                  <a:pt x="380999" y="9143"/>
                </a:lnTo>
                <a:lnTo>
                  <a:pt x="380999" y="19811"/>
                </a:lnTo>
                <a:lnTo>
                  <a:pt x="391667" y="19811"/>
                </a:lnTo>
                <a:close/>
              </a:path>
              <a:path w="401319" h="922020">
                <a:moveTo>
                  <a:pt x="391667" y="114299"/>
                </a:moveTo>
                <a:lnTo>
                  <a:pt x="391667" y="19811"/>
                </a:lnTo>
                <a:lnTo>
                  <a:pt x="380999" y="19811"/>
                </a:lnTo>
                <a:lnTo>
                  <a:pt x="380999" y="96011"/>
                </a:lnTo>
                <a:lnTo>
                  <a:pt x="390143" y="96011"/>
                </a:lnTo>
                <a:lnTo>
                  <a:pt x="390143" y="114299"/>
                </a:lnTo>
                <a:lnTo>
                  <a:pt x="391667" y="114299"/>
                </a:lnTo>
                <a:close/>
              </a:path>
              <a:path w="401319" h="922020">
                <a:moveTo>
                  <a:pt x="390143" y="114299"/>
                </a:moveTo>
                <a:lnTo>
                  <a:pt x="390143" y="96011"/>
                </a:lnTo>
                <a:lnTo>
                  <a:pt x="380999" y="105155"/>
                </a:lnTo>
                <a:lnTo>
                  <a:pt x="380999" y="114299"/>
                </a:lnTo>
                <a:lnTo>
                  <a:pt x="390143" y="114299"/>
                </a:lnTo>
                <a:close/>
              </a:path>
            </a:pathLst>
          </a:custGeom>
          <a:solidFill>
            <a:srgbClr val="8D00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10412" y="1665622"/>
            <a:ext cx="7733145" cy="53430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2" marR="745100">
              <a:lnSpc>
                <a:spcPct val="124200"/>
              </a:lnSpc>
            </a:pPr>
            <a:r>
              <a:rPr lang="sr-Cyrl-RS" sz="2000" spc="-4" dirty="0">
                <a:latin typeface="Times New Roman"/>
                <a:cs typeface="Times New Roman"/>
              </a:rPr>
              <a:t>Спроводење мера примарне превенције олакшавају структурална унапредења у друштву</a:t>
            </a:r>
          </a:p>
          <a:p>
            <a:pPr marL="11392" marR="745100">
              <a:lnSpc>
                <a:spcPct val="124200"/>
              </a:lnSpc>
            </a:pPr>
            <a:endParaRPr lang="sr-Cyrl-RS" sz="2000" spc="-4" dirty="0">
              <a:latin typeface="Times New Roman"/>
              <a:cs typeface="Times New Roman"/>
            </a:endParaRPr>
          </a:p>
          <a:p>
            <a:pPr marL="11392" marR="745100">
              <a:lnSpc>
                <a:spcPct val="124200"/>
              </a:lnSpc>
            </a:pPr>
            <a:r>
              <a:rPr lang="en-US" sz="2000" b="1" spc="-4" dirty="0" smtClean="0">
                <a:latin typeface="Times New Roman"/>
                <a:cs typeface="Times New Roman"/>
              </a:rPr>
              <a:t>       </a:t>
            </a:r>
            <a:r>
              <a:rPr lang="sr-Cyrl-RS" sz="2000" b="1" spc="-4" dirty="0" smtClean="0">
                <a:latin typeface="Times New Roman"/>
                <a:cs typeface="Times New Roman"/>
              </a:rPr>
              <a:t> Модификација </a:t>
            </a:r>
            <a:r>
              <a:rPr lang="sr-Cyrl-RS" sz="2000" b="1" spc="-4" dirty="0">
                <a:latin typeface="Times New Roman"/>
                <a:cs typeface="Times New Roman"/>
              </a:rPr>
              <a:t>социјалних, политицких, економских и других услова који доприносе основним мерама примарне превенције</a:t>
            </a:r>
          </a:p>
          <a:p>
            <a:pPr marL="11392" marR="745100">
              <a:lnSpc>
                <a:spcPct val="124200"/>
              </a:lnSpc>
            </a:pPr>
            <a:endParaRPr lang="sr-Cyrl-RS" sz="2000" spc="-4" dirty="0">
              <a:latin typeface="Times New Roman"/>
              <a:cs typeface="Times New Roman"/>
            </a:endParaRPr>
          </a:p>
          <a:p>
            <a:pPr marL="354292" marR="745100" indent="-342900">
              <a:lnSpc>
                <a:spcPct val="124200"/>
              </a:lnSpc>
              <a:buClr>
                <a:srgbClr val="7030A0"/>
              </a:buClr>
              <a:buFont typeface="Arial" pitchFamily="34" charset="0"/>
              <a:buChar char="•"/>
            </a:pPr>
            <a:r>
              <a:rPr lang="sr-Cyrl-RS" sz="1900" spc="-4" dirty="0">
                <a:latin typeface="Times New Roman"/>
                <a:cs typeface="Times New Roman"/>
              </a:rPr>
              <a:t>Стратегије смањења сиромаштва</a:t>
            </a:r>
          </a:p>
          <a:p>
            <a:pPr marL="354292" marR="745100" indent="-342900">
              <a:lnSpc>
                <a:spcPct val="124200"/>
              </a:lnSpc>
              <a:buClr>
                <a:srgbClr val="7030A0"/>
              </a:buClr>
              <a:buFont typeface="Arial" pitchFamily="34" charset="0"/>
              <a:buChar char="•"/>
            </a:pPr>
            <a:r>
              <a:rPr lang="sr-Cyrl-RS" sz="1900" spc="-4" dirty="0">
                <a:latin typeface="Times New Roman"/>
                <a:cs typeface="Times New Roman"/>
              </a:rPr>
              <a:t>Урбано планирање</a:t>
            </a:r>
          </a:p>
          <a:p>
            <a:pPr marL="354292" marR="745100" indent="-342900">
              <a:lnSpc>
                <a:spcPct val="124200"/>
              </a:lnSpc>
              <a:buClr>
                <a:srgbClr val="7030A0"/>
              </a:buClr>
              <a:buFont typeface="Arial" pitchFamily="34" charset="0"/>
              <a:buChar char="•"/>
            </a:pPr>
            <a:r>
              <a:rPr lang="sr-Cyrl-RS" sz="1900" spc="-4" dirty="0">
                <a:latin typeface="Times New Roman"/>
                <a:cs typeface="Times New Roman"/>
              </a:rPr>
              <a:t>Закони о безбедности саобрацаја</a:t>
            </a:r>
          </a:p>
          <a:p>
            <a:pPr marL="354292" marR="745100" indent="-342900">
              <a:lnSpc>
                <a:spcPct val="124200"/>
              </a:lnSpc>
              <a:buClr>
                <a:srgbClr val="7030A0"/>
              </a:buClr>
              <a:buFont typeface="Arial" pitchFamily="34" charset="0"/>
              <a:buChar char="•"/>
            </a:pPr>
            <a:r>
              <a:rPr lang="sr-Cyrl-RS" sz="1900" spc="-4" dirty="0">
                <a:latin typeface="Times New Roman"/>
                <a:cs typeface="Times New Roman"/>
              </a:rPr>
              <a:t>Стратегије контроле дуванских производа</a:t>
            </a:r>
          </a:p>
          <a:p>
            <a:pPr marL="354292" marR="745100" indent="-342900">
              <a:lnSpc>
                <a:spcPct val="124200"/>
              </a:lnSpc>
              <a:buClr>
                <a:srgbClr val="7030A0"/>
              </a:buClr>
              <a:buFont typeface="Arial" pitchFamily="34" charset="0"/>
              <a:buChar char="•"/>
            </a:pPr>
            <a:r>
              <a:rPr lang="sr-Cyrl-RS" sz="1900" spc="-4" dirty="0">
                <a:latin typeface="Times New Roman"/>
                <a:cs typeface="Times New Roman"/>
              </a:rPr>
              <a:t>Аграрна политика усмерена на развој производње органске хране</a:t>
            </a:r>
          </a:p>
          <a:p>
            <a:pPr marL="354292" marR="745100" indent="-342900">
              <a:lnSpc>
                <a:spcPct val="124200"/>
              </a:lnSpc>
              <a:buClr>
                <a:srgbClr val="7030A0"/>
              </a:buClr>
              <a:buFont typeface="Arial" pitchFamily="34" charset="0"/>
              <a:buChar char="•"/>
            </a:pPr>
            <a:r>
              <a:rPr lang="sr-Cyrl-RS" sz="1900" spc="-4" dirty="0">
                <a:latin typeface="Times New Roman"/>
                <a:cs typeface="Times New Roman"/>
              </a:rPr>
              <a:t>Политике као одговор на проблеме глобалног загревања …</a:t>
            </a:r>
            <a:endParaRPr sz="1900" dirty="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026731" y="3899647"/>
            <a:ext cx="1992283" cy="1546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7571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170"/>
    </mc:Choice>
    <mc:Fallback xmlns="">
      <p:transition spd="slow" advTm="6317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971600" y="116632"/>
            <a:ext cx="7479673" cy="9848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2" marR="4559" algn="ctr"/>
            <a:r>
              <a:rPr lang="sr-Cyrl-RS" sz="3200" b="1" spc="-31">
                <a:solidFill>
                  <a:srgbClr val="646464"/>
                </a:solidFill>
                <a:latin typeface="Times New Roman"/>
                <a:cs typeface="Times New Roman"/>
              </a:rPr>
              <a:t>Примарна превенција- унапређење и очување здравља</a:t>
            </a:r>
            <a:endParaRPr sz="32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95035" y="1790045"/>
            <a:ext cx="5733473" cy="50013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2"/>
            <a:r>
              <a:rPr lang="sr-Cyrl-RS" sz="2500" b="1" spc="-27">
                <a:latin typeface="Times New Roman"/>
                <a:cs typeface="Times New Roman"/>
              </a:rPr>
              <a:t>Мере и активности неспецифицне превенције:</a:t>
            </a:r>
          </a:p>
          <a:p>
            <a:pPr marL="11392"/>
            <a:endParaRPr lang="sr-Cyrl-RS" sz="2500" b="1" spc="-27">
              <a:latin typeface="Times New Roman"/>
              <a:cs typeface="Times New Roman"/>
            </a:endParaRPr>
          </a:p>
          <a:p>
            <a:pPr marL="354292" indent="-342900">
              <a:buClr>
                <a:srgbClr val="7030A0"/>
              </a:buClr>
              <a:buFont typeface="Arial" pitchFamily="34" charset="0"/>
              <a:buChar char="•"/>
            </a:pPr>
            <a:r>
              <a:rPr lang="sr-Cyrl-RS" sz="2500" spc="-27">
                <a:latin typeface="Times New Roman"/>
                <a:cs typeface="Times New Roman"/>
              </a:rPr>
              <a:t>Општа и </a:t>
            </a:r>
            <a:r>
              <a:rPr lang="sr-Cyrl-RS" sz="2500" spc="-27" smtClean="0">
                <a:latin typeface="Times New Roman"/>
                <a:cs typeface="Times New Roman"/>
              </a:rPr>
              <a:t>лична </a:t>
            </a:r>
            <a:r>
              <a:rPr lang="sr-Cyrl-RS" sz="2500" spc="-27">
                <a:latin typeface="Times New Roman"/>
                <a:cs typeface="Times New Roman"/>
              </a:rPr>
              <a:t>хигијена</a:t>
            </a:r>
          </a:p>
          <a:p>
            <a:pPr marL="354292" indent="-342900">
              <a:buClr>
                <a:srgbClr val="7030A0"/>
              </a:buClr>
              <a:buFont typeface="Arial" pitchFamily="34" charset="0"/>
              <a:buChar char="•"/>
            </a:pPr>
            <a:r>
              <a:rPr lang="sr-Cyrl-RS" sz="2500" spc="-27">
                <a:latin typeface="Times New Roman"/>
                <a:cs typeface="Times New Roman"/>
              </a:rPr>
              <a:t>Правилна исхрана и исправна вода за </a:t>
            </a:r>
            <a:r>
              <a:rPr lang="sr-Cyrl-RS" sz="2500" spc="-27" smtClean="0">
                <a:latin typeface="Times New Roman"/>
                <a:cs typeface="Times New Roman"/>
              </a:rPr>
              <a:t>пиће</a:t>
            </a:r>
            <a:endParaRPr lang="sr-Cyrl-RS" sz="2500" spc="-27">
              <a:latin typeface="Times New Roman"/>
              <a:cs typeface="Times New Roman"/>
            </a:endParaRPr>
          </a:p>
          <a:p>
            <a:pPr marL="354292" indent="-342900">
              <a:buClr>
                <a:srgbClr val="7030A0"/>
              </a:buClr>
              <a:buFont typeface="Arial" pitchFamily="34" charset="0"/>
              <a:buChar char="•"/>
            </a:pPr>
            <a:r>
              <a:rPr lang="sr-Cyrl-RS" sz="2500" spc="-27" smtClean="0">
                <a:latin typeface="Times New Roman"/>
                <a:cs typeface="Times New Roman"/>
              </a:rPr>
              <a:t>Физичка </a:t>
            </a:r>
            <a:r>
              <a:rPr lang="sr-Cyrl-RS" sz="2500" spc="-27">
                <a:latin typeface="Times New Roman"/>
                <a:cs typeface="Times New Roman"/>
              </a:rPr>
              <a:t>активност</a:t>
            </a:r>
          </a:p>
          <a:p>
            <a:pPr marL="354292" indent="-342900">
              <a:buClr>
                <a:srgbClr val="7030A0"/>
              </a:buClr>
              <a:buFont typeface="Arial" pitchFamily="34" charset="0"/>
              <a:buChar char="•"/>
            </a:pPr>
            <a:r>
              <a:rPr lang="sr-Cyrl-RS" sz="2500" spc="-27">
                <a:latin typeface="Times New Roman"/>
                <a:cs typeface="Times New Roman"/>
              </a:rPr>
              <a:t>Заштита околине</a:t>
            </a:r>
          </a:p>
          <a:p>
            <a:pPr marL="354292" indent="-342900">
              <a:buClr>
                <a:srgbClr val="7030A0"/>
              </a:buClr>
              <a:buFont typeface="Arial" pitchFamily="34" charset="0"/>
              <a:buChar char="•"/>
            </a:pPr>
            <a:r>
              <a:rPr lang="sr-Cyrl-RS" sz="2500" spc="-27" smtClean="0">
                <a:latin typeface="Times New Roman"/>
                <a:cs typeface="Times New Roman"/>
              </a:rPr>
              <a:t>Лични </a:t>
            </a:r>
            <a:r>
              <a:rPr lang="sr-Cyrl-RS" sz="2500" spc="-27">
                <a:latin typeface="Times New Roman"/>
                <a:cs typeface="Times New Roman"/>
              </a:rPr>
              <a:t>и друштвени стандард</a:t>
            </a:r>
          </a:p>
          <a:p>
            <a:pPr marL="354292" indent="-342900">
              <a:buClr>
                <a:srgbClr val="7030A0"/>
              </a:buClr>
              <a:buFont typeface="Arial" pitchFamily="34" charset="0"/>
              <a:buChar char="•"/>
            </a:pPr>
            <a:r>
              <a:rPr lang="sr-Cyrl-RS" sz="2500" spc="-27">
                <a:latin typeface="Times New Roman"/>
                <a:cs typeface="Times New Roman"/>
              </a:rPr>
              <a:t>Избегавање ризичног понашања</a:t>
            </a:r>
          </a:p>
          <a:p>
            <a:pPr marL="354292" indent="-342900">
              <a:buClr>
                <a:srgbClr val="7030A0"/>
              </a:buClr>
              <a:buFont typeface="Arial" pitchFamily="34" charset="0"/>
              <a:buChar char="•"/>
            </a:pPr>
            <a:r>
              <a:rPr lang="sr-Cyrl-RS" sz="2500" spc="-27">
                <a:latin typeface="Times New Roman"/>
                <a:cs typeface="Times New Roman"/>
              </a:rPr>
              <a:t>Образовање</a:t>
            </a:r>
          </a:p>
          <a:p>
            <a:pPr marL="354292" indent="-342900">
              <a:buClr>
                <a:srgbClr val="7030A0"/>
              </a:buClr>
              <a:buFont typeface="Arial" pitchFamily="34" charset="0"/>
              <a:buChar char="•"/>
            </a:pPr>
            <a:r>
              <a:rPr lang="sr-Cyrl-RS" sz="2500" spc="-27">
                <a:latin typeface="Times New Roman"/>
                <a:cs typeface="Times New Roman"/>
              </a:rPr>
              <a:t>Здравствено васпитање</a:t>
            </a:r>
          </a:p>
          <a:p>
            <a:pPr marL="354292" indent="-342900">
              <a:buClr>
                <a:srgbClr val="7030A0"/>
              </a:buClr>
              <a:buFont typeface="Arial" pitchFamily="34" charset="0"/>
              <a:buChar char="•"/>
            </a:pPr>
            <a:r>
              <a:rPr lang="sr-Cyrl-RS" sz="2500" spc="-27">
                <a:latin typeface="Times New Roman"/>
                <a:cs typeface="Times New Roman"/>
              </a:rPr>
              <a:t>Стил живота</a:t>
            </a:r>
            <a:endParaRPr sz="25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719458" y="2017062"/>
            <a:ext cx="1731817" cy="234247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264730" y="3717032"/>
            <a:ext cx="913015" cy="94129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818909" y="4840941"/>
            <a:ext cx="1748444" cy="121023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0366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456"/>
    </mc:Choice>
    <mc:Fallback xmlns="">
      <p:transition spd="slow" advTm="56456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18319" y="188640"/>
            <a:ext cx="7396039" cy="15388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2" marR="4559" indent="110511" algn="ctr"/>
            <a:r>
              <a:rPr lang="sr-Cyrl-RS" sz="3200" b="1" spc="-31" dirty="0" smtClean="0">
                <a:solidFill>
                  <a:srgbClr val="646464"/>
                </a:solidFill>
                <a:latin typeface="Times New Roman"/>
                <a:cs typeface="Times New Roman"/>
              </a:rPr>
              <a:t>Примарна</a:t>
            </a:r>
            <a:r>
              <a:rPr sz="3200" b="1" spc="9" dirty="0" smtClean="0">
                <a:solidFill>
                  <a:srgbClr val="646464"/>
                </a:solidFill>
                <a:latin typeface="Times New Roman"/>
                <a:cs typeface="Times New Roman"/>
              </a:rPr>
              <a:t> </a:t>
            </a:r>
            <a:r>
              <a:rPr lang="sr-Cyrl-RS" sz="3200" b="1" spc="-27" dirty="0" smtClean="0">
                <a:solidFill>
                  <a:srgbClr val="646464"/>
                </a:solidFill>
                <a:latin typeface="Times New Roman"/>
                <a:cs typeface="Times New Roman"/>
              </a:rPr>
              <a:t>превенција</a:t>
            </a:r>
            <a:r>
              <a:rPr sz="3200" b="1" spc="-13" dirty="0" smtClean="0">
                <a:solidFill>
                  <a:srgbClr val="646464"/>
                </a:solidFill>
                <a:latin typeface="Times New Roman"/>
                <a:cs typeface="Times New Roman"/>
              </a:rPr>
              <a:t>-</a:t>
            </a:r>
            <a:r>
              <a:rPr sz="3200" b="1" spc="-9" dirty="0" smtClean="0">
                <a:solidFill>
                  <a:srgbClr val="646464"/>
                </a:solidFill>
                <a:latin typeface="Times New Roman"/>
                <a:cs typeface="Times New Roman"/>
              </a:rPr>
              <a:t> </a:t>
            </a:r>
            <a:r>
              <a:rPr lang="sr-Cyrl-RS" sz="3200" b="1" spc="-13" dirty="0" smtClean="0">
                <a:solidFill>
                  <a:srgbClr val="646464"/>
                </a:solidFill>
                <a:latin typeface="Times New Roman"/>
                <a:cs typeface="Times New Roman"/>
              </a:rPr>
              <a:t>спречавање</a:t>
            </a:r>
            <a:r>
              <a:rPr sz="3200" b="1" spc="-13" dirty="0" smtClean="0">
                <a:solidFill>
                  <a:srgbClr val="646464"/>
                </a:solidFill>
                <a:latin typeface="Times New Roman"/>
                <a:cs typeface="Times New Roman"/>
              </a:rPr>
              <a:t> </a:t>
            </a:r>
            <a:r>
              <a:rPr lang="sr-Cyrl-RS" sz="3200" b="1" spc="-13" dirty="0" smtClean="0">
                <a:solidFill>
                  <a:srgbClr val="646464"/>
                </a:solidFill>
                <a:latin typeface="Times New Roman"/>
                <a:cs typeface="Times New Roman"/>
              </a:rPr>
              <a:t>и </a:t>
            </a:r>
            <a:r>
              <a:rPr sz="3200" b="1" spc="9" dirty="0" smtClean="0">
                <a:solidFill>
                  <a:srgbClr val="646464"/>
                </a:solidFill>
                <a:latin typeface="Times New Roman"/>
                <a:cs typeface="Times New Roman"/>
              </a:rPr>
              <a:t> </a:t>
            </a:r>
            <a:r>
              <a:rPr lang="sr-Cyrl-RS" sz="3200" b="1" spc="-13" dirty="0" smtClean="0">
                <a:solidFill>
                  <a:srgbClr val="646464"/>
                </a:solidFill>
                <a:latin typeface="Times New Roman"/>
                <a:cs typeface="Times New Roman"/>
              </a:rPr>
              <a:t>сузбијање </a:t>
            </a:r>
            <a:r>
              <a:rPr lang="sr-Cyrl-RS" sz="3200" b="1" spc="-27" dirty="0" smtClean="0">
                <a:solidFill>
                  <a:srgbClr val="646464"/>
                </a:solidFill>
                <a:latin typeface="Times New Roman"/>
                <a:cs typeface="Times New Roman"/>
              </a:rPr>
              <a:t>болести</a:t>
            </a:r>
          </a:p>
          <a:p>
            <a:pPr marL="11392" marR="4559" indent="110511"/>
            <a:endParaRPr sz="36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77242" y="2190525"/>
            <a:ext cx="145473" cy="14119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77242" y="2698824"/>
            <a:ext cx="145473" cy="14522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77242" y="3203089"/>
            <a:ext cx="145473" cy="1492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388331" y="2151531"/>
            <a:ext cx="1826028" cy="127747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364182" y="2286000"/>
            <a:ext cx="953192" cy="107307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15637" y="3428999"/>
            <a:ext cx="8312727" cy="3025588"/>
          </a:xfrm>
          <a:custGeom>
            <a:avLst/>
            <a:gdLst/>
            <a:ahLst/>
            <a:cxnLst/>
            <a:rect l="l" t="t" r="r" b="b"/>
            <a:pathLst>
              <a:path w="9144000" h="3429000">
                <a:moveTo>
                  <a:pt x="0" y="0"/>
                </a:moveTo>
                <a:lnTo>
                  <a:pt x="0" y="3429000"/>
                </a:lnTo>
                <a:lnTo>
                  <a:pt x="9143999" y="3429000"/>
                </a:lnTo>
                <a:lnTo>
                  <a:pt x="9143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77242" y="3715422"/>
            <a:ext cx="145473" cy="14926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77242" y="4223721"/>
            <a:ext cx="145473" cy="14522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77242" y="4732019"/>
            <a:ext cx="145473" cy="14522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056640" y="1988840"/>
            <a:ext cx="2666645" cy="41765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2" marR="4559">
              <a:lnSpc>
                <a:spcPct val="118200"/>
              </a:lnSpc>
            </a:pPr>
            <a:r>
              <a:rPr lang="sr-Cyrl-RS" sz="2700" b="1" smtClean="0">
                <a:latin typeface="Times New Roman"/>
                <a:cs typeface="Times New Roman"/>
              </a:rPr>
              <a:t>Имунизација</a:t>
            </a:r>
          </a:p>
          <a:p>
            <a:pPr marL="11392" marR="4559">
              <a:lnSpc>
                <a:spcPct val="118200"/>
              </a:lnSpc>
            </a:pPr>
            <a:r>
              <a:rPr lang="sr-Cyrl-RS" sz="2900" b="1" smtClean="0">
                <a:latin typeface="Times New Roman"/>
                <a:cs typeface="Times New Roman"/>
              </a:rPr>
              <a:t>Дезинфекција</a:t>
            </a:r>
            <a:r>
              <a:rPr sz="2900" b="1" smtClean="0">
                <a:latin typeface="Times New Roman"/>
                <a:cs typeface="Times New Roman"/>
              </a:rPr>
              <a:t> </a:t>
            </a:r>
            <a:r>
              <a:rPr lang="sr-Cyrl-RS" sz="2900" b="1" smtClean="0">
                <a:latin typeface="Times New Roman"/>
                <a:cs typeface="Times New Roman"/>
              </a:rPr>
              <a:t>Дезинсекција</a:t>
            </a:r>
          </a:p>
          <a:p>
            <a:pPr marL="11392" marR="4559">
              <a:lnSpc>
                <a:spcPct val="118200"/>
              </a:lnSpc>
            </a:pPr>
            <a:r>
              <a:rPr sz="2900" b="1" smtClean="0">
                <a:latin typeface="Times New Roman"/>
                <a:cs typeface="Times New Roman"/>
              </a:rPr>
              <a:t> </a:t>
            </a:r>
            <a:r>
              <a:rPr lang="sr-Cyrl-RS" sz="2900" b="1" smtClean="0">
                <a:latin typeface="Times New Roman"/>
                <a:cs typeface="Times New Roman"/>
              </a:rPr>
              <a:t>Дератизација</a:t>
            </a:r>
          </a:p>
          <a:p>
            <a:pPr marL="11392" marR="4559">
              <a:lnSpc>
                <a:spcPct val="118200"/>
              </a:lnSpc>
            </a:pPr>
            <a:r>
              <a:rPr sz="2900" b="1" smtClean="0">
                <a:latin typeface="Times New Roman"/>
                <a:cs typeface="Times New Roman"/>
              </a:rPr>
              <a:t>A</a:t>
            </a:r>
            <a:r>
              <a:rPr lang="sr-Cyrl-RS" sz="2900" b="1" smtClean="0">
                <a:latin typeface="Times New Roman"/>
                <a:cs typeface="Times New Roman"/>
              </a:rPr>
              <a:t>санација</a:t>
            </a:r>
            <a:endParaRPr lang="sr-Cyrl-RS" sz="2900" b="1">
              <a:latin typeface="Times New Roman"/>
              <a:cs typeface="Times New Roman"/>
            </a:endParaRPr>
          </a:p>
          <a:p>
            <a:pPr marL="11392" marR="4559">
              <a:lnSpc>
                <a:spcPct val="118200"/>
              </a:lnSpc>
            </a:pPr>
            <a:r>
              <a:rPr lang="sr-Cyrl-RS" sz="2900" b="1" smtClean="0">
                <a:latin typeface="Times New Roman"/>
                <a:cs typeface="Times New Roman"/>
              </a:rPr>
              <a:t>Превентивна терапија</a:t>
            </a:r>
          </a:p>
          <a:p>
            <a:pPr marL="11392" marR="4559">
              <a:lnSpc>
                <a:spcPct val="118200"/>
              </a:lnSpc>
            </a:pPr>
            <a:endParaRPr sz="29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388331" y="3429002"/>
            <a:ext cx="1826028" cy="121023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635896" y="4615191"/>
            <a:ext cx="606829" cy="122771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499992" y="3435560"/>
            <a:ext cx="1550323" cy="1967304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61477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156"/>
    </mc:Choice>
    <mc:Fallback xmlns="">
      <p:transition spd="slow" advTm="65156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23939" y="476672"/>
            <a:ext cx="7476836" cy="830196"/>
          </a:xfrm>
          <a:prstGeom prst="rect">
            <a:avLst/>
          </a:prstGeom>
        </p:spPr>
        <p:txBody>
          <a:bodyPr vert="horz" wrap="square" lIns="0" tIns="273431" rIns="0" bIns="0" rtlCol="0">
            <a:spAutoFit/>
          </a:bodyPr>
          <a:lstStyle/>
          <a:p>
            <a:pPr marL="353183"/>
            <a:r>
              <a:rPr lang="sr-Cyrl-RS" sz="3600" b="1" spc="-40" dirty="0">
                <a:latin typeface="Times New Roman" pitchFamily="18" charset="0"/>
                <a:cs typeface="Times New Roman" pitchFamily="18" charset="0"/>
              </a:rPr>
              <a:t>Мере имунизације</a:t>
            </a:r>
            <a:endParaRPr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157213" y="2280624"/>
            <a:ext cx="1860605" cy="423581"/>
          </a:xfrm>
          <a:custGeom>
            <a:avLst/>
            <a:gdLst/>
            <a:ahLst/>
            <a:cxnLst/>
            <a:rect l="l" t="t" r="r" b="b"/>
            <a:pathLst>
              <a:path w="1690370" h="480060">
                <a:moveTo>
                  <a:pt x="1690115" y="480059"/>
                </a:moveTo>
                <a:lnTo>
                  <a:pt x="1690115" y="0"/>
                </a:lnTo>
                <a:lnTo>
                  <a:pt x="0" y="0"/>
                </a:lnTo>
                <a:lnTo>
                  <a:pt x="0" y="480059"/>
                </a:lnTo>
                <a:lnTo>
                  <a:pt x="6095" y="480059"/>
                </a:lnTo>
                <a:lnTo>
                  <a:pt x="6095" y="13715"/>
                </a:lnTo>
                <a:lnTo>
                  <a:pt x="13715" y="6095"/>
                </a:lnTo>
                <a:lnTo>
                  <a:pt x="13715" y="13715"/>
                </a:lnTo>
                <a:lnTo>
                  <a:pt x="1676399" y="13715"/>
                </a:lnTo>
                <a:lnTo>
                  <a:pt x="1676399" y="6095"/>
                </a:lnTo>
                <a:lnTo>
                  <a:pt x="1682495" y="13715"/>
                </a:lnTo>
                <a:lnTo>
                  <a:pt x="1682495" y="480059"/>
                </a:lnTo>
                <a:lnTo>
                  <a:pt x="1690115" y="480059"/>
                </a:lnTo>
                <a:close/>
              </a:path>
              <a:path w="1690370" h="480060">
                <a:moveTo>
                  <a:pt x="13715" y="13715"/>
                </a:moveTo>
                <a:lnTo>
                  <a:pt x="13715" y="6095"/>
                </a:lnTo>
                <a:lnTo>
                  <a:pt x="6095" y="13715"/>
                </a:lnTo>
                <a:lnTo>
                  <a:pt x="13715" y="13715"/>
                </a:lnTo>
                <a:close/>
              </a:path>
              <a:path w="1690370" h="480060">
                <a:moveTo>
                  <a:pt x="13715" y="467867"/>
                </a:moveTo>
                <a:lnTo>
                  <a:pt x="13715" y="13715"/>
                </a:lnTo>
                <a:lnTo>
                  <a:pt x="6095" y="13715"/>
                </a:lnTo>
                <a:lnTo>
                  <a:pt x="6095" y="467867"/>
                </a:lnTo>
                <a:lnTo>
                  <a:pt x="13715" y="467867"/>
                </a:lnTo>
                <a:close/>
              </a:path>
              <a:path w="1690370" h="480060">
                <a:moveTo>
                  <a:pt x="1682495" y="467867"/>
                </a:moveTo>
                <a:lnTo>
                  <a:pt x="6095" y="467867"/>
                </a:lnTo>
                <a:lnTo>
                  <a:pt x="13715" y="473963"/>
                </a:lnTo>
                <a:lnTo>
                  <a:pt x="13715" y="480059"/>
                </a:lnTo>
                <a:lnTo>
                  <a:pt x="1676399" y="480059"/>
                </a:lnTo>
                <a:lnTo>
                  <a:pt x="1676399" y="473963"/>
                </a:lnTo>
                <a:lnTo>
                  <a:pt x="1682495" y="467867"/>
                </a:lnTo>
                <a:close/>
              </a:path>
              <a:path w="1690370" h="480060">
                <a:moveTo>
                  <a:pt x="13715" y="480059"/>
                </a:moveTo>
                <a:lnTo>
                  <a:pt x="13715" y="473963"/>
                </a:lnTo>
                <a:lnTo>
                  <a:pt x="6095" y="467867"/>
                </a:lnTo>
                <a:lnTo>
                  <a:pt x="6095" y="480059"/>
                </a:lnTo>
                <a:lnTo>
                  <a:pt x="13715" y="480059"/>
                </a:lnTo>
                <a:close/>
              </a:path>
              <a:path w="1690370" h="480060">
                <a:moveTo>
                  <a:pt x="1682495" y="13715"/>
                </a:moveTo>
                <a:lnTo>
                  <a:pt x="1676399" y="6095"/>
                </a:lnTo>
                <a:lnTo>
                  <a:pt x="1676399" y="13715"/>
                </a:lnTo>
                <a:lnTo>
                  <a:pt x="1682495" y="13715"/>
                </a:lnTo>
                <a:close/>
              </a:path>
              <a:path w="1690370" h="480060">
                <a:moveTo>
                  <a:pt x="1682495" y="467867"/>
                </a:moveTo>
                <a:lnTo>
                  <a:pt x="1682495" y="13715"/>
                </a:lnTo>
                <a:lnTo>
                  <a:pt x="1676399" y="13715"/>
                </a:lnTo>
                <a:lnTo>
                  <a:pt x="1676399" y="467867"/>
                </a:lnTo>
                <a:lnTo>
                  <a:pt x="1682495" y="467867"/>
                </a:lnTo>
                <a:close/>
              </a:path>
              <a:path w="1690370" h="480060">
                <a:moveTo>
                  <a:pt x="1682495" y="480059"/>
                </a:moveTo>
                <a:lnTo>
                  <a:pt x="1682495" y="467867"/>
                </a:lnTo>
                <a:lnTo>
                  <a:pt x="1676399" y="473963"/>
                </a:lnTo>
                <a:lnTo>
                  <a:pt x="1676399" y="480059"/>
                </a:lnTo>
                <a:lnTo>
                  <a:pt x="1682495" y="480059"/>
                </a:lnTo>
                <a:close/>
              </a:path>
            </a:pathLst>
          </a:custGeom>
          <a:solidFill>
            <a:srgbClr val="C100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497513" y="2373374"/>
            <a:ext cx="1451032" cy="339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2"/>
            <a:r>
              <a:rPr lang="sr-Cyrl-RS" sz="2200" b="1" i="1" spc="-4" dirty="0" smtClean="0">
                <a:latin typeface="Times New Roman"/>
                <a:cs typeface="Times New Roman"/>
              </a:rPr>
              <a:t>АКТИВНА</a:t>
            </a:r>
            <a:endParaRPr sz="22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562357" y="2322684"/>
            <a:ext cx="1660238" cy="339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2"/>
            <a:r>
              <a:rPr lang="sr-Cyrl-RS" sz="2200" b="1" spc="-202" dirty="0" smtClean="0">
                <a:latin typeface="Times New Roman"/>
                <a:cs typeface="Times New Roman"/>
              </a:rPr>
              <a:t>Вакцинациј</a:t>
            </a:r>
            <a:r>
              <a:rPr sz="2200" b="1" dirty="0" smtClean="0">
                <a:latin typeface="Times New Roman"/>
                <a:cs typeface="Times New Roman"/>
              </a:rPr>
              <a:t>a</a:t>
            </a:r>
            <a:endParaRPr sz="2200" dirty="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039310" y="2454088"/>
            <a:ext cx="415636" cy="67235"/>
          </a:xfrm>
          <a:custGeom>
            <a:avLst/>
            <a:gdLst/>
            <a:ahLst/>
            <a:cxnLst/>
            <a:rect l="l" t="t" r="r" b="b"/>
            <a:pathLst>
              <a:path w="457200" h="76200">
                <a:moveTo>
                  <a:pt x="394715" y="45719"/>
                </a:moveTo>
                <a:lnTo>
                  <a:pt x="394715" y="32003"/>
                </a:lnTo>
                <a:lnTo>
                  <a:pt x="0" y="32003"/>
                </a:lnTo>
                <a:lnTo>
                  <a:pt x="0" y="45719"/>
                </a:lnTo>
                <a:lnTo>
                  <a:pt x="394715" y="45719"/>
                </a:lnTo>
                <a:close/>
              </a:path>
              <a:path w="457200" h="76200">
                <a:moveTo>
                  <a:pt x="457199" y="38099"/>
                </a:moveTo>
                <a:lnTo>
                  <a:pt x="380999" y="0"/>
                </a:lnTo>
                <a:lnTo>
                  <a:pt x="380999" y="32003"/>
                </a:lnTo>
                <a:lnTo>
                  <a:pt x="394715" y="32003"/>
                </a:lnTo>
                <a:lnTo>
                  <a:pt x="394715" y="69341"/>
                </a:lnTo>
                <a:lnTo>
                  <a:pt x="457199" y="38099"/>
                </a:lnTo>
                <a:close/>
              </a:path>
              <a:path w="457200" h="76200">
                <a:moveTo>
                  <a:pt x="394715" y="69341"/>
                </a:moveTo>
                <a:lnTo>
                  <a:pt x="394715" y="45719"/>
                </a:lnTo>
                <a:lnTo>
                  <a:pt x="380999" y="45719"/>
                </a:lnTo>
                <a:lnTo>
                  <a:pt x="380999" y="76199"/>
                </a:lnTo>
                <a:lnTo>
                  <a:pt x="394715" y="6934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26727" y="2473550"/>
            <a:ext cx="415636" cy="67235"/>
          </a:xfrm>
          <a:custGeom>
            <a:avLst/>
            <a:gdLst/>
            <a:ahLst/>
            <a:cxnLst/>
            <a:rect l="l" t="t" r="r" b="b"/>
            <a:pathLst>
              <a:path w="457200" h="76200">
                <a:moveTo>
                  <a:pt x="394715" y="45719"/>
                </a:moveTo>
                <a:lnTo>
                  <a:pt x="394715" y="32003"/>
                </a:lnTo>
                <a:lnTo>
                  <a:pt x="0" y="32003"/>
                </a:lnTo>
                <a:lnTo>
                  <a:pt x="0" y="45719"/>
                </a:lnTo>
                <a:lnTo>
                  <a:pt x="394715" y="45719"/>
                </a:lnTo>
                <a:close/>
              </a:path>
              <a:path w="457200" h="76200">
                <a:moveTo>
                  <a:pt x="457199" y="38099"/>
                </a:moveTo>
                <a:lnTo>
                  <a:pt x="380999" y="0"/>
                </a:lnTo>
                <a:lnTo>
                  <a:pt x="380999" y="32003"/>
                </a:lnTo>
                <a:lnTo>
                  <a:pt x="394715" y="32003"/>
                </a:lnTo>
                <a:lnTo>
                  <a:pt x="394715" y="69341"/>
                </a:lnTo>
                <a:lnTo>
                  <a:pt x="457199" y="38099"/>
                </a:lnTo>
                <a:close/>
              </a:path>
              <a:path w="457200" h="76200">
                <a:moveTo>
                  <a:pt x="394715" y="69341"/>
                </a:moveTo>
                <a:lnTo>
                  <a:pt x="394715" y="45719"/>
                </a:lnTo>
                <a:lnTo>
                  <a:pt x="380999" y="45719"/>
                </a:lnTo>
                <a:lnTo>
                  <a:pt x="380999" y="76199"/>
                </a:lnTo>
                <a:lnTo>
                  <a:pt x="394715" y="6934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583215" y="2241741"/>
            <a:ext cx="1452421" cy="339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2"/>
            <a:r>
              <a:rPr sz="2200" b="1" dirty="0">
                <a:latin typeface="Times New Roman"/>
                <a:cs typeface="Times New Roman"/>
              </a:rPr>
              <a:t>O</a:t>
            </a:r>
            <a:r>
              <a:rPr sz="2200" b="1" spc="-4" dirty="0">
                <a:latin typeface="Times New Roman"/>
                <a:cs typeface="Times New Roman"/>
              </a:rPr>
              <a:t>b</a:t>
            </a:r>
            <a:r>
              <a:rPr sz="2200" b="1" dirty="0">
                <a:latin typeface="Times New Roman"/>
                <a:cs typeface="Times New Roman"/>
              </a:rPr>
              <a:t>ave</a:t>
            </a:r>
            <a:r>
              <a:rPr sz="2200" b="1" spc="-22" dirty="0">
                <a:latin typeface="Times New Roman"/>
                <a:cs typeface="Times New Roman"/>
              </a:rPr>
              <a:t>z</a:t>
            </a:r>
            <a:r>
              <a:rPr sz="2200" b="1" spc="-4" dirty="0">
                <a:latin typeface="Times New Roman"/>
                <a:cs typeface="Times New Roman"/>
              </a:rPr>
              <a:t>n</a:t>
            </a:r>
            <a:r>
              <a:rPr sz="2200" b="1" dirty="0">
                <a:latin typeface="Times New Roman"/>
                <a:cs typeface="Times New Roman"/>
              </a:rPr>
              <a:t>a</a:t>
            </a:r>
          </a:p>
        </p:txBody>
      </p:sp>
      <p:sp>
        <p:nvSpPr>
          <p:cNvPr id="10" name="object 10"/>
          <p:cNvSpPr/>
          <p:nvPr/>
        </p:nvSpPr>
        <p:spPr>
          <a:xfrm>
            <a:off x="6594766" y="2493756"/>
            <a:ext cx="1183409" cy="0"/>
          </a:xfrm>
          <a:custGeom>
            <a:avLst/>
            <a:gdLst/>
            <a:ahLst/>
            <a:cxnLst/>
            <a:rect l="l" t="t" r="r" b="b"/>
            <a:pathLst>
              <a:path w="1301750">
                <a:moveTo>
                  <a:pt x="0" y="0"/>
                </a:moveTo>
                <a:lnTo>
                  <a:pt x="1301495" y="0"/>
                </a:lnTo>
              </a:path>
            </a:pathLst>
          </a:custGeom>
          <a:ln w="302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707679" y="2861535"/>
            <a:ext cx="796059" cy="567578"/>
          </a:xfrm>
          <a:custGeom>
            <a:avLst/>
            <a:gdLst/>
            <a:ahLst/>
            <a:cxnLst/>
            <a:rect l="l" t="t" r="r" b="b"/>
            <a:pathLst>
              <a:path w="875664" h="643254">
                <a:moveTo>
                  <a:pt x="598056" y="371546"/>
                </a:moveTo>
                <a:lnTo>
                  <a:pt x="598056" y="117347"/>
                </a:lnTo>
                <a:lnTo>
                  <a:pt x="0" y="643127"/>
                </a:lnTo>
                <a:lnTo>
                  <a:pt x="288409" y="643127"/>
                </a:lnTo>
                <a:lnTo>
                  <a:pt x="598056" y="371546"/>
                </a:lnTo>
                <a:close/>
              </a:path>
              <a:path w="875664" h="643254">
                <a:moveTo>
                  <a:pt x="875424" y="0"/>
                </a:moveTo>
                <a:lnTo>
                  <a:pt x="535572" y="45719"/>
                </a:lnTo>
                <a:lnTo>
                  <a:pt x="598056" y="117347"/>
                </a:lnTo>
                <a:lnTo>
                  <a:pt x="598056" y="371546"/>
                </a:lnTo>
                <a:lnTo>
                  <a:pt x="724548" y="260603"/>
                </a:lnTo>
                <a:lnTo>
                  <a:pt x="787032" y="332231"/>
                </a:lnTo>
                <a:lnTo>
                  <a:pt x="875424" y="0"/>
                </a:lnTo>
                <a:close/>
              </a:path>
            </a:pathLst>
          </a:custGeom>
          <a:solidFill>
            <a:srgbClr val="C100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697823" y="2854810"/>
            <a:ext cx="814532" cy="574301"/>
          </a:xfrm>
          <a:custGeom>
            <a:avLst/>
            <a:gdLst/>
            <a:ahLst/>
            <a:cxnLst/>
            <a:rect l="l" t="t" r="r" b="b"/>
            <a:pathLst>
              <a:path w="895985" h="650875">
                <a:moveTo>
                  <a:pt x="604321" y="137009"/>
                </a:moveTo>
                <a:lnTo>
                  <a:pt x="604321" y="128015"/>
                </a:lnTo>
                <a:lnTo>
                  <a:pt x="600481" y="123766"/>
                </a:lnTo>
                <a:lnTo>
                  <a:pt x="0" y="650747"/>
                </a:lnTo>
                <a:lnTo>
                  <a:pt x="19155" y="650747"/>
                </a:lnTo>
                <a:lnTo>
                  <a:pt x="604321" y="137009"/>
                </a:lnTo>
                <a:close/>
              </a:path>
              <a:path w="895985" h="650875">
                <a:moveTo>
                  <a:pt x="794571" y="326336"/>
                </a:moveTo>
                <a:lnTo>
                  <a:pt x="735385" y="259079"/>
                </a:lnTo>
                <a:lnTo>
                  <a:pt x="289261" y="650747"/>
                </a:lnTo>
                <a:lnTo>
                  <a:pt x="308762" y="650747"/>
                </a:lnTo>
                <a:lnTo>
                  <a:pt x="729289" y="280839"/>
                </a:lnTo>
                <a:lnTo>
                  <a:pt x="729289" y="271271"/>
                </a:lnTo>
                <a:lnTo>
                  <a:pt x="738433" y="272795"/>
                </a:lnTo>
                <a:lnTo>
                  <a:pt x="738433" y="281583"/>
                </a:lnTo>
                <a:lnTo>
                  <a:pt x="791773" y="341732"/>
                </a:lnTo>
                <a:lnTo>
                  <a:pt x="791773" y="336803"/>
                </a:lnTo>
                <a:lnTo>
                  <a:pt x="794571" y="326336"/>
                </a:lnTo>
                <a:close/>
              </a:path>
              <a:path w="895985" h="650875">
                <a:moveTo>
                  <a:pt x="895405" y="0"/>
                </a:moveTo>
                <a:lnTo>
                  <a:pt x="532693" y="48767"/>
                </a:lnTo>
                <a:lnTo>
                  <a:pt x="546409" y="63943"/>
                </a:lnTo>
                <a:lnTo>
                  <a:pt x="546409" y="59435"/>
                </a:lnTo>
                <a:lnTo>
                  <a:pt x="550981" y="48767"/>
                </a:lnTo>
                <a:lnTo>
                  <a:pt x="558897" y="57763"/>
                </a:lnTo>
                <a:lnTo>
                  <a:pt x="877770" y="15057"/>
                </a:lnTo>
                <a:lnTo>
                  <a:pt x="880165" y="6095"/>
                </a:lnTo>
                <a:lnTo>
                  <a:pt x="887785" y="13715"/>
                </a:lnTo>
                <a:lnTo>
                  <a:pt x="887785" y="28390"/>
                </a:lnTo>
                <a:lnTo>
                  <a:pt x="895405" y="0"/>
                </a:lnTo>
                <a:close/>
              </a:path>
              <a:path w="895985" h="650875">
                <a:moveTo>
                  <a:pt x="558897" y="57763"/>
                </a:moveTo>
                <a:lnTo>
                  <a:pt x="550981" y="48767"/>
                </a:lnTo>
                <a:lnTo>
                  <a:pt x="546409" y="59435"/>
                </a:lnTo>
                <a:lnTo>
                  <a:pt x="558897" y="57763"/>
                </a:lnTo>
                <a:close/>
              </a:path>
              <a:path w="895985" h="650875">
                <a:moveTo>
                  <a:pt x="618037" y="124967"/>
                </a:moveTo>
                <a:lnTo>
                  <a:pt x="558897" y="57763"/>
                </a:lnTo>
                <a:lnTo>
                  <a:pt x="546409" y="59435"/>
                </a:lnTo>
                <a:lnTo>
                  <a:pt x="546409" y="63943"/>
                </a:lnTo>
                <a:lnTo>
                  <a:pt x="600481" y="123766"/>
                </a:lnTo>
                <a:lnTo>
                  <a:pt x="604321" y="120395"/>
                </a:lnTo>
                <a:lnTo>
                  <a:pt x="604321" y="137009"/>
                </a:lnTo>
                <a:lnTo>
                  <a:pt x="618037" y="124967"/>
                </a:lnTo>
                <a:close/>
              </a:path>
              <a:path w="895985" h="650875">
                <a:moveTo>
                  <a:pt x="604321" y="128015"/>
                </a:moveTo>
                <a:lnTo>
                  <a:pt x="604321" y="120395"/>
                </a:lnTo>
                <a:lnTo>
                  <a:pt x="600481" y="123766"/>
                </a:lnTo>
                <a:lnTo>
                  <a:pt x="604321" y="128015"/>
                </a:lnTo>
                <a:close/>
              </a:path>
              <a:path w="895985" h="650875">
                <a:moveTo>
                  <a:pt x="738433" y="272795"/>
                </a:moveTo>
                <a:lnTo>
                  <a:pt x="729289" y="271271"/>
                </a:lnTo>
                <a:lnTo>
                  <a:pt x="734056" y="276646"/>
                </a:lnTo>
                <a:lnTo>
                  <a:pt x="738433" y="272795"/>
                </a:lnTo>
                <a:close/>
              </a:path>
              <a:path w="895985" h="650875">
                <a:moveTo>
                  <a:pt x="734056" y="276646"/>
                </a:moveTo>
                <a:lnTo>
                  <a:pt x="729289" y="271271"/>
                </a:lnTo>
                <a:lnTo>
                  <a:pt x="729289" y="280839"/>
                </a:lnTo>
                <a:lnTo>
                  <a:pt x="734056" y="276646"/>
                </a:lnTo>
                <a:close/>
              </a:path>
              <a:path w="895985" h="650875">
                <a:moveTo>
                  <a:pt x="738433" y="281583"/>
                </a:moveTo>
                <a:lnTo>
                  <a:pt x="738433" y="272795"/>
                </a:lnTo>
                <a:lnTo>
                  <a:pt x="734056" y="276646"/>
                </a:lnTo>
                <a:lnTo>
                  <a:pt x="738433" y="281583"/>
                </a:lnTo>
                <a:close/>
              </a:path>
              <a:path w="895985" h="650875">
                <a:moveTo>
                  <a:pt x="802441" y="335279"/>
                </a:moveTo>
                <a:lnTo>
                  <a:pt x="794571" y="326336"/>
                </a:lnTo>
                <a:lnTo>
                  <a:pt x="791773" y="336803"/>
                </a:lnTo>
                <a:lnTo>
                  <a:pt x="802441" y="335279"/>
                </a:lnTo>
                <a:close/>
              </a:path>
              <a:path w="895985" h="650875">
                <a:moveTo>
                  <a:pt x="802441" y="346365"/>
                </a:moveTo>
                <a:lnTo>
                  <a:pt x="802441" y="335279"/>
                </a:lnTo>
                <a:lnTo>
                  <a:pt x="791773" y="336803"/>
                </a:lnTo>
                <a:lnTo>
                  <a:pt x="791773" y="341732"/>
                </a:lnTo>
                <a:lnTo>
                  <a:pt x="800917" y="352043"/>
                </a:lnTo>
                <a:lnTo>
                  <a:pt x="802441" y="346365"/>
                </a:lnTo>
                <a:close/>
              </a:path>
              <a:path w="895985" h="650875">
                <a:moveTo>
                  <a:pt x="887785" y="28390"/>
                </a:moveTo>
                <a:lnTo>
                  <a:pt x="887785" y="13715"/>
                </a:lnTo>
                <a:lnTo>
                  <a:pt x="877770" y="15057"/>
                </a:lnTo>
                <a:lnTo>
                  <a:pt x="794571" y="326336"/>
                </a:lnTo>
                <a:lnTo>
                  <a:pt x="802441" y="335279"/>
                </a:lnTo>
                <a:lnTo>
                  <a:pt x="802441" y="346365"/>
                </a:lnTo>
                <a:lnTo>
                  <a:pt x="887785" y="28390"/>
                </a:lnTo>
                <a:close/>
              </a:path>
              <a:path w="895985" h="650875">
                <a:moveTo>
                  <a:pt x="887785" y="13715"/>
                </a:moveTo>
                <a:lnTo>
                  <a:pt x="880165" y="6095"/>
                </a:lnTo>
                <a:lnTo>
                  <a:pt x="877770" y="15057"/>
                </a:lnTo>
                <a:lnTo>
                  <a:pt x="887785" y="1371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157213" y="4970035"/>
            <a:ext cx="1867765" cy="423581"/>
          </a:xfrm>
          <a:custGeom>
            <a:avLst/>
            <a:gdLst/>
            <a:ahLst/>
            <a:cxnLst/>
            <a:rect l="l" t="t" r="r" b="b"/>
            <a:pathLst>
              <a:path w="1766570" h="480060">
                <a:moveTo>
                  <a:pt x="1766315" y="480059"/>
                </a:moveTo>
                <a:lnTo>
                  <a:pt x="1766315" y="0"/>
                </a:lnTo>
                <a:lnTo>
                  <a:pt x="0" y="0"/>
                </a:lnTo>
                <a:lnTo>
                  <a:pt x="0" y="480059"/>
                </a:lnTo>
                <a:lnTo>
                  <a:pt x="6095" y="480059"/>
                </a:lnTo>
                <a:lnTo>
                  <a:pt x="6095" y="13715"/>
                </a:lnTo>
                <a:lnTo>
                  <a:pt x="13715" y="6095"/>
                </a:lnTo>
                <a:lnTo>
                  <a:pt x="13715" y="13715"/>
                </a:lnTo>
                <a:lnTo>
                  <a:pt x="1752599" y="13715"/>
                </a:lnTo>
                <a:lnTo>
                  <a:pt x="1752599" y="6095"/>
                </a:lnTo>
                <a:lnTo>
                  <a:pt x="1758695" y="13715"/>
                </a:lnTo>
                <a:lnTo>
                  <a:pt x="1758695" y="480059"/>
                </a:lnTo>
                <a:lnTo>
                  <a:pt x="1766315" y="480059"/>
                </a:lnTo>
                <a:close/>
              </a:path>
              <a:path w="1766570" h="480060">
                <a:moveTo>
                  <a:pt x="13715" y="13715"/>
                </a:moveTo>
                <a:lnTo>
                  <a:pt x="13715" y="6095"/>
                </a:lnTo>
                <a:lnTo>
                  <a:pt x="6095" y="13715"/>
                </a:lnTo>
                <a:lnTo>
                  <a:pt x="13715" y="13715"/>
                </a:lnTo>
                <a:close/>
              </a:path>
              <a:path w="1766570" h="480060">
                <a:moveTo>
                  <a:pt x="13715" y="467867"/>
                </a:moveTo>
                <a:lnTo>
                  <a:pt x="13715" y="13715"/>
                </a:lnTo>
                <a:lnTo>
                  <a:pt x="6095" y="13715"/>
                </a:lnTo>
                <a:lnTo>
                  <a:pt x="6095" y="467867"/>
                </a:lnTo>
                <a:lnTo>
                  <a:pt x="13715" y="467867"/>
                </a:lnTo>
                <a:close/>
              </a:path>
              <a:path w="1766570" h="480060">
                <a:moveTo>
                  <a:pt x="1758695" y="467867"/>
                </a:moveTo>
                <a:lnTo>
                  <a:pt x="6095" y="467867"/>
                </a:lnTo>
                <a:lnTo>
                  <a:pt x="13715" y="473963"/>
                </a:lnTo>
                <a:lnTo>
                  <a:pt x="13715" y="480059"/>
                </a:lnTo>
                <a:lnTo>
                  <a:pt x="1752599" y="480059"/>
                </a:lnTo>
                <a:lnTo>
                  <a:pt x="1752599" y="473963"/>
                </a:lnTo>
                <a:lnTo>
                  <a:pt x="1758695" y="467867"/>
                </a:lnTo>
                <a:close/>
              </a:path>
              <a:path w="1766570" h="480060">
                <a:moveTo>
                  <a:pt x="13715" y="480059"/>
                </a:moveTo>
                <a:lnTo>
                  <a:pt x="13715" y="473963"/>
                </a:lnTo>
                <a:lnTo>
                  <a:pt x="6095" y="467867"/>
                </a:lnTo>
                <a:lnTo>
                  <a:pt x="6095" y="480059"/>
                </a:lnTo>
                <a:lnTo>
                  <a:pt x="13715" y="480059"/>
                </a:lnTo>
                <a:close/>
              </a:path>
              <a:path w="1766570" h="480060">
                <a:moveTo>
                  <a:pt x="1758695" y="13715"/>
                </a:moveTo>
                <a:lnTo>
                  <a:pt x="1752599" y="6095"/>
                </a:lnTo>
                <a:lnTo>
                  <a:pt x="1752599" y="13715"/>
                </a:lnTo>
                <a:lnTo>
                  <a:pt x="1758695" y="13715"/>
                </a:lnTo>
                <a:close/>
              </a:path>
              <a:path w="1766570" h="480060">
                <a:moveTo>
                  <a:pt x="1758695" y="467867"/>
                </a:moveTo>
                <a:lnTo>
                  <a:pt x="1758695" y="13715"/>
                </a:lnTo>
                <a:lnTo>
                  <a:pt x="1752599" y="13715"/>
                </a:lnTo>
                <a:lnTo>
                  <a:pt x="1752599" y="467867"/>
                </a:lnTo>
                <a:lnTo>
                  <a:pt x="1758695" y="467867"/>
                </a:lnTo>
                <a:close/>
              </a:path>
              <a:path w="1766570" h="480060">
                <a:moveTo>
                  <a:pt x="1758695" y="480059"/>
                </a:moveTo>
                <a:lnTo>
                  <a:pt x="1758695" y="467867"/>
                </a:lnTo>
                <a:lnTo>
                  <a:pt x="1752599" y="473963"/>
                </a:lnTo>
                <a:lnTo>
                  <a:pt x="1752599" y="480059"/>
                </a:lnTo>
                <a:lnTo>
                  <a:pt x="1758695" y="480059"/>
                </a:lnTo>
                <a:close/>
              </a:path>
            </a:pathLst>
          </a:custGeom>
          <a:solidFill>
            <a:srgbClr val="C100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017818" y="5210735"/>
            <a:ext cx="415636" cy="67235"/>
          </a:xfrm>
          <a:custGeom>
            <a:avLst/>
            <a:gdLst/>
            <a:ahLst/>
            <a:cxnLst/>
            <a:rect l="l" t="t" r="r" b="b"/>
            <a:pathLst>
              <a:path w="457200" h="76200">
                <a:moveTo>
                  <a:pt x="394715" y="45719"/>
                </a:moveTo>
                <a:lnTo>
                  <a:pt x="394715" y="32003"/>
                </a:lnTo>
                <a:lnTo>
                  <a:pt x="0" y="32003"/>
                </a:lnTo>
                <a:lnTo>
                  <a:pt x="0" y="45719"/>
                </a:lnTo>
                <a:lnTo>
                  <a:pt x="394715" y="45719"/>
                </a:lnTo>
                <a:close/>
              </a:path>
              <a:path w="457200" h="76200">
                <a:moveTo>
                  <a:pt x="457199" y="38099"/>
                </a:moveTo>
                <a:lnTo>
                  <a:pt x="380999" y="0"/>
                </a:lnTo>
                <a:lnTo>
                  <a:pt x="380999" y="32003"/>
                </a:lnTo>
                <a:lnTo>
                  <a:pt x="394715" y="32003"/>
                </a:lnTo>
                <a:lnTo>
                  <a:pt x="394715" y="69341"/>
                </a:lnTo>
                <a:lnTo>
                  <a:pt x="457199" y="38099"/>
                </a:lnTo>
                <a:close/>
              </a:path>
              <a:path w="457200" h="76200">
                <a:moveTo>
                  <a:pt x="394715" y="69341"/>
                </a:moveTo>
                <a:lnTo>
                  <a:pt x="394715" y="45719"/>
                </a:lnTo>
                <a:lnTo>
                  <a:pt x="380999" y="45719"/>
                </a:lnTo>
                <a:lnTo>
                  <a:pt x="380999" y="76199"/>
                </a:lnTo>
                <a:lnTo>
                  <a:pt x="394715" y="6934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889401" y="2688658"/>
            <a:ext cx="837045" cy="2354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b="1" spc="-4">
                <a:latin typeface="Times New Roman"/>
                <a:cs typeface="Times New Roman"/>
              </a:rPr>
              <a:t>B</a:t>
            </a:r>
            <a:r>
              <a:rPr lang="sr-Latn-CS" b="1" dirty="0">
                <a:latin typeface="Times New Roman"/>
                <a:cs typeface="Times New Roman"/>
              </a:rPr>
              <a:t>C</a:t>
            </a:r>
            <a:r>
              <a:rPr b="1">
                <a:latin typeface="Times New Roman"/>
                <a:cs typeface="Times New Roman"/>
              </a:rPr>
              <a:t>G</a:t>
            </a:r>
            <a:endParaRPr>
              <a:latin typeface="Times New Roman"/>
              <a:cs typeface="Times New Roman"/>
            </a:endParaRPr>
          </a:p>
          <a:p>
            <a:pPr marL="11392" marR="4559" indent="-2278" algn="ctr">
              <a:lnSpc>
                <a:spcPct val="150000"/>
              </a:lnSpc>
            </a:pPr>
            <a:r>
              <a:rPr b="1" spc="-4">
                <a:latin typeface="Times New Roman"/>
                <a:cs typeface="Times New Roman"/>
              </a:rPr>
              <a:t>P</a:t>
            </a:r>
            <a:r>
              <a:rPr b="1" spc="4">
                <a:latin typeface="Times New Roman"/>
                <a:cs typeface="Times New Roman"/>
              </a:rPr>
              <a:t>o</a:t>
            </a:r>
            <a:r>
              <a:rPr b="1" spc="-9">
                <a:latin typeface="Times New Roman"/>
                <a:cs typeface="Times New Roman"/>
              </a:rPr>
              <a:t>li</a:t>
            </a:r>
            <a:r>
              <a:rPr b="1">
                <a:latin typeface="Times New Roman"/>
                <a:cs typeface="Times New Roman"/>
              </a:rPr>
              <a:t>o </a:t>
            </a:r>
            <a:r>
              <a:rPr b="1" spc="4">
                <a:latin typeface="Times New Roman"/>
                <a:cs typeface="Times New Roman"/>
              </a:rPr>
              <a:t>D</a:t>
            </a:r>
            <a:r>
              <a:rPr b="1" spc="-9">
                <a:latin typeface="Times New Roman"/>
                <a:cs typeface="Times New Roman"/>
              </a:rPr>
              <a:t>i</a:t>
            </a:r>
            <a:r>
              <a:rPr b="1" spc="-166">
                <a:latin typeface="Times New Roman"/>
                <a:cs typeface="Times New Roman"/>
              </a:rPr>
              <a:t>T</a:t>
            </a:r>
            <a:r>
              <a:rPr b="1" spc="-4">
                <a:latin typeface="Times New Roman"/>
                <a:cs typeface="Times New Roman"/>
              </a:rPr>
              <a:t>ePe</a:t>
            </a:r>
            <a:r>
              <a:rPr b="1">
                <a:latin typeface="Times New Roman"/>
                <a:cs typeface="Times New Roman"/>
              </a:rPr>
              <a:t>r </a:t>
            </a:r>
            <a:r>
              <a:rPr b="1" dirty="0">
                <a:latin typeface="Times New Roman"/>
                <a:cs typeface="Times New Roman"/>
              </a:rPr>
              <a:t>MMR</a:t>
            </a:r>
            <a:endParaRPr>
              <a:latin typeface="Times New Roman"/>
              <a:cs typeface="Times New Roman"/>
            </a:endParaRPr>
          </a:p>
          <a:p>
            <a:pPr marL="132728" marR="127031" algn="ctr">
              <a:lnSpc>
                <a:spcPct val="150000"/>
              </a:lnSpc>
            </a:pPr>
            <a:r>
              <a:rPr b="1" dirty="0">
                <a:latin typeface="Times New Roman"/>
                <a:cs typeface="Times New Roman"/>
              </a:rPr>
              <a:t>H</a:t>
            </a:r>
            <a:r>
              <a:rPr b="1" spc="-4" dirty="0">
                <a:latin typeface="Times New Roman"/>
                <a:cs typeface="Times New Roman"/>
              </a:rPr>
              <a:t>e</a:t>
            </a:r>
            <a:r>
              <a:rPr b="1" dirty="0">
                <a:latin typeface="Times New Roman"/>
                <a:cs typeface="Times New Roman"/>
              </a:rPr>
              <a:t>pB H</a:t>
            </a:r>
            <a:r>
              <a:rPr b="1" spc="-9" dirty="0">
                <a:latin typeface="Times New Roman"/>
                <a:cs typeface="Times New Roman"/>
              </a:rPr>
              <a:t>i</a:t>
            </a:r>
            <a:r>
              <a:rPr b="1" dirty="0">
                <a:latin typeface="Times New Roman"/>
                <a:cs typeface="Times New Roman"/>
              </a:rPr>
              <a:t>B</a:t>
            </a:r>
            <a:endParaRPr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79512" y="3795186"/>
            <a:ext cx="2410711" cy="384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2"/>
            <a:r>
              <a:rPr lang="sr-Cyrl-RS" sz="2500" spc="-4" dirty="0" smtClean="0">
                <a:latin typeface="Times New Roman"/>
                <a:cs typeface="Times New Roman"/>
              </a:rPr>
              <a:t>ИМУНИЗАЦИЈА</a:t>
            </a:r>
            <a:endParaRPr sz="2500" dirty="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419005" y="5062785"/>
            <a:ext cx="1395037" cy="339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2"/>
            <a:r>
              <a:rPr lang="sr-Cyrl-RS" sz="2200" b="1" i="1" spc="-166" dirty="0" smtClean="0">
                <a:latin typeface="Times New Roman"/>
                <a:cs typeface="Times New Roman"/>
              </a:rPr>
              <a:t>ПАСИВНА</a:t>
            </a:r>
            <a:endParaRPr sz="2200" dirty="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454947" y="5062785"/>
            <a:ext cx="2434454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2"/>
            <a:r>
              <a:rPr lang="sr-Cyrl-RS" sz="2200" b="1" dirty="0" smtClean="0">
                <a:latin typeface="Times New Roman"/>
                <a:cs typeface="Times New Roman"/>
              </a:rPr>
              <a:t>Инумопрофилакса</a:t>
            </a:r>
            <a:endParaRPr sz="2200" dirty="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666705" y="3429002"/>
            <a:ext cx="303645" cy="161365"/>
          </a:xfrm>
          <a:custGeom>
            <a:avLst/>
            <a:gdLst/>
            <a:ahLst/>
            <a:cxnLst/>
            <a:rect l="l" t="t" r="r" b="b"/>
            <a:pathLst>
              <a:path w="334010" h="182879">
                <a:moveTo>
                  <a:pt x="333481" y="0"/>
                </a:moveTo>
                <a:lnTo>
                  <a:pt x="45071" y="0"/>
                </a:lnTo>
                <a:lnTo>
                  <a:pt x="0" y="39624"/>
                </a:lnTo>
                <a:lnTo>
                  <a:pt x="169163" y="16764"/>
                </a:lnTo>
                <a:lnTo>
                  <a:pt x="169163" y="144117"/>
                </a:lnTo>
                <a:lnTo>
                  <a:pt x="333481" y="0"/>
                </a:lnTo>
                <a:close/>
              </a:path>
              <a:path w="334010" h="182879">
                <a:moveTo>
                  <a:pt x="169163" y="144117"/>
                </a:moveTo>
                <a:lnTo>
                  <a:pt x="169163" y="16764"/>
                </a:lnTo>
                <a:lnTo>
                  <a:pt x="124967" y="182880"/>
                </a:lnTo>
                <a:lnTo>
                  <a:pt x="169163" y="144117"/>
                </a:lnTo>
                <a:close/>
              </a:path>
            </a:pathLst>
          </a:custGeom>
          <a:solidFill>
            <a:srgbClr val="C100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647307" y="3429003"/>
            <a:ext cx="331355" cy="177613"/>
          </a:xfrm>
          <a:custGeom>
            <a:avLst/>
            <a:gdLst/>
            <a:ahLst/>
            <a:cxnLst/>
            <a:rect l="l" t="t" r="r" b="b"/>
            <a:pathLst>
              <a:path w="364489" h="201295">
                <a:moveTo>
                  <a:pt x="74725" y="0"/>
                </a:moveTo>
                <a:lnTo>
                  <a:pt x="55570" y="0"/>
                </a:lnTo>
                <a:lnTo>
                  <a:pt x="0" y="48768"/>
                </a:lnTo>
                <a:lnTo>
                  <a:pt x="19811" y="46095"/>
                </a:lnTo>
                <a:lnTo>
                  <a:pt x="19811" y="33528"/>
                </a:lnTo>
                <a:lnTo>
                  <a:pt x="39589" y="30846"/>
                </a:lnTo>
                <a:lnTo>
                  <a:pt x="74725" y="0"/>
                </a:lnTo>
                <a:close/>
              </a:path>
              <a:path w="364489" h="201295">
                <a:moveTo>
                  <a:pt x="39589" y="30846"/>
                </a:moveTo>
                <a:lnTo>
                  <a:pt x="19811" y="33528"/>
                </a:lnTo>
                <a:lnTo>
                  <a:pt x="24383" y="44196"/>
                </a:lnTo>
                <a:lnTo>
                  <a:pt x="39589" y="30846"/>
                </a:lnTo>
                <a:close/>
              </a:path>
              <a:path w="364489" h="201295">
                <a:moveTo>
                  <a:pt x="199643" y="9144"/>
                </a:moveTo>
                <a:lnTo>
                  <a:pt x="39589" y="30846"/>
                </a:lnTo>
                <a:lnTo>
                  <a:pt x="24383" y="44196"/>
                </a:lnTo>
                <a:lnTo>
                  <a:pt x="19811" y="33528"/>
                </a:lnTo>
                <a:lnTo>
                  <a:pt x="19811" y="46095"/>
                </a:lnTo>
                <a:lnTo>
                  <a:pt x="182052" y="24205"/>
                </a:lnTo>
                <a:lnTo>
                  <a:pt x="184403" y="15240"/>
                </a:lnTo>
                <a:lnTo>
                  <a:pt x="192023" y="22860"/>
                </a:lnTo>
                <a:lnTo>
                  <a:pt x="192023" y="37411"/>
                </a:lnTo>
                <a:lnTo>
                  <a:pt x="199643" y="9144"/>
                </a:lnTo>
                <a:close/>
              </a:path>
              <a:path w="364489" h="201295">
                <a:moveTo>
                  <a:pt x="192023" y="37411"/>
                </a:moveTo>
                <a:lnTo>
                  <a:pt x="192023" y="22860"/>
                </a:lnTo>
                <a:lnTo>
                  <a:pt x="182052" y="24205"/>
                </a:lnTo>
                <a:lnTo>
                  <a:pt x="135635" y="201168"/>
                </a:lnTo>
                <a:lnTo>
                  <a:pt x="141731" y="195805"/>
                </a:lnTo>
                <a:lnTo>
                  <a:pt x="141731" y="178308"/>
                </a:lnTo>
                <a:lnTo>
                  <a:pt x="157860" y="164148"/>
                </a:lnTo>
                <a:lnTo>
                  <a:pt x="192023" y="37411"/>
                </a:lnTo>
                <a:close/>
              </a:path>
              <a:path w="364489" h="201295">
                <a:moveTo>
                  <a:pt x="157860" y="164148"/>
                </a:moveTo>
                <a:lnTo>
                  <a:pt x="141731" y="178308"/>
                </a:lnTo>
                <a:lnTo>
                  <a:pt x="152399" y="184404"/>
                </a:lnTo>
                <a:lnTo>
                  <a:pt x="157860" y="164148"/>
                </a:lnTo>
                <a:close/>
              </a:path>
              <a:path w="364489" h="201295">
                <a:moveTo>
                  <a:pt x="364332" y="0"/>
                </a:moveTo>
                <a:lnTo>
                  <a:pt x="344831" y="0"/>
                </a:lnTo>
                <a:lnTo>
                  <a:pt x="157860" y="164148"/>
                </a:lnTo>
                <a:lnTo>
                  <a:pt x="152399" y="184404"/>
                </a:lnTo>
                <a:lnTo>
                  <a:pt x="141731" y="178308"/>
                </a:lnTo>
                <a:lnTo>
                  <a:pt x="141731" y="195805"/>
                </a:lnTo>
                <a:lnTo>
                  <a:pt x="364332" y="0"/>
                </a:lnTo>
                <a:close/>
              </a:path>
              <a:path w="364489" h="201295">
                <a:moveTo>
                  <a:pt x="192023" y="22860"/>
                </a:moveTo>
                <a:lnTo>
                  <a:pt x="184403" y="15240"/>
                </a:lnTo>
                <a:lnTo>
                  <a:pt x="182052" y="24205"/>
                </a:lnTo>
                <a:lnTo>
                  <a:pt x="192023" y="2286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712425" y="4173966"/>
            <a:ext cx="889577" cy="663388"/>
          </a:xfrm>
          <a:custGeom>
            <a:avLst/>
            <a:gdLst/>
            <a:ahLst/>
            <a:cxnLst/>
            <a:rect l="l" t="t" r="r" b="b"/>
            <a:pathLst>
              <a:path w="978535" h="751839">
                <a:moveTo>
                  <a:pt x="170687" y="278744"/>
                </a:moveTo>
                <a:lnTo>
                  <a:pt x="170687" y="161543"/>
                </a:lnTo>
                <a:lnTo>
                  <a:pt x="0" y="153923"/>
                </a:lnTo>
                <a:lnTo>
                  <a:pt x="170687" y="278744"/>
                </a:lnTo>
                <a:close/>
              </a:path>
              <a:path w="978535" h="751839">
                <a:moveTo>
                  <a:pt x="978407" y="751331"/>
                </a:moveTo>
                <a:lnTo>
                  <a:pt x="861059" y="428243"/>
                </a:lnTo>
                <a:lnTo>
                  <a:pt x="804671" y="505967"/>
                </a:lnTo>
                <a:lnTo>
                  <a:pt x="112775" y="0"/>
                </a:lnTo>
                <a:lnTo>
                  <a:pt x="170687" y="161543"/>
                </a:lnTo>
                <a:lnTo>
                  <a:pt x="170687" y="278744"/>
                </a:lnTo>
                <a:lnTo>
                  <a:pt x="691895" y="659891"/>
                </a:lnTo>
                <a:lnTo>
                  <a:pt x="691895" y="738598"/>
                </a:lnTo>
                <a:lnTo>
                  <a:pt x="978407" y="751331"/>
                </a:lnTo>
                <a:close/>
              </a:path>
              <a:path w="978535" h="751839">
                <a:moveTo>
                  <a:pt x="691895" y="738598"/>
                </a:moveTo>
                <a:lnTo>
                  <a:pt x="691895" y="659891"/>
                </a:lnTo>
                <a:lnTo>
                  <a:pt x="635507" y="736091"/>
                </a:lnTo>
                <a:lnTo>
                  <a:pt x="691895" y="738598"/>
                </a:lnTo>
                <a:close/>
              </a:path>
            </a:pathLst>
          </a:custGeom>
          <a:solidFill>
            <a:srgbClr val="C100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693025" y="4157833"/>
            <a:ext cx="917286" cy="684679"/>
          </a:xfrm>
          <a:custGeom>
            <a:avLst/>
            <a:gdLst/>
            <a:ahLst/>
            <a:cxnLst/>
            <a:rect l="l" t="t" r="r" b="b"/>
            <a:pathLst>
              <a:path w="1009014" h="775970">
                <a:moveTo>
                  <a:pt x="193547" y="185605"/>
                </a:moveTo>
                <a:lnTo>
                  <a:pt x="193547" y="172211"/>
                </a:lnTo>
                <a:lnTo>
                  <a:pt x="185927" y="181355"/>
                </a:lnTo>
                <a:lnTo>
                  <a:pt x="182466" y="171775"/>
                </a:lnTo>
                <a:lnTo>
                  <a:pt x="0" y="164591"/>
                </a:lnTo>
                <a:lnTo>
                  <a:pt x="21335" y="180159"/>
                </a:lnTo>
                <a:lnTo>
                  <a:pt x="21335" y="178307"/>
                </a:lnTo>
                <a:lnTo>
                  <a:pt x="24383" y="166115"/>
                </a:lnTo>
                <a:lnTo>
                  <a:pt x="42264" y="179194"/>
                </a:lnTo>
                <a:lnTo>
                  <a:pt x="193547" y="185605"/>
                </a:lnTo>
                <a:close/>
              </a:path>
              <a:path w="1009014" h="775970">
                <a:moveTo>
                  <a:pt x="42264" y="179194"/>
                </a:moveTo>
                <a:lnTo>
                  <a:pt x="24383" y="166115"/>
                </a:lnTo>
                <a:lnTo>
                  <a:pt x="21335" y="178307"/>
                </a:lnTo>
                <a:lnTo>
                  <a:pt x="42264" y="179194"/>
                </a:lnTo>
                <a:close/>
              </a:path>
              <a:path w="1009014" h="775970">
                <a:moveTo>
                  <a:pt x="722375" y="676655"/>
                </a:moveTo>
                <a:lnTo>
                  <a:pt x="42264" y="179194"/>
                </a:lnTo>
                <a:lnTo>
                  <a:pt x="21335" y="178307"/>
                </a:lnTo>
                <a:lnTo>
                  <a:pt x="21335" y="180159"/>
                </a:lnTo>
                <a:lnTo>
                  <a:pt x="704810" y="678831"/>
                </a:lnTo>
                <a:lnTo>
                  <a:pt x="708659" y="673607"/>
                </a:lnTo>
                <a:lnTo>
                  <a:pt x="710183" y="682751"/>
                </a:lnTo>
                <a:lnTo>
                  <a:pt x="710183" y="692810"/>
                </a:lnTo>
                <a:lnTo>
                  <a:pt x="722375" y="676655"/>
                </a:lnTo>
                <a:close/>
              </a:path>
              <a:path w="1009014" h="775970">
                <a:moveTo>
                  <a:pt x="823843" y="514348"/>
                </a:moveTo>
                <a:lnTo>
                  <a:pt x="120395" y="0"/>
                </a:lnTo>
                <a:lnTo>
                  <a:pt x="129539" y="25305"/>
                </a:lnTo>
                <a:lnTo>
                  <a:pt x="129539" y="22859"/>
                </a:lnTo>
                <a:lnTo>
                  <a:pt x="138683" y="15239"/>
                </a:lnTo>
                <a:lnTo>
                  <a:pt x="145819" y="34731"/>
                </a:lnTo>
                <a:lnTo>
                  <a:pt x="819911" y="526319"/>
                </a:lnTo>
                <a:lnTo>
                  <a:pt x="819911" y="519683"/>
                </a:lnTo>
                <a:lnTo>
                  <a:pt x="823843" y="514348"/>
                </a:lnTo>
                <a:close/>
              </a:path>
              <a:path w="1009014" h="775970">
                <a:moveTo>
                  <a:pt x="145819" y="34731"/>
                </a:moveTo>
                <a:lnTo>
                  <a:pt x="138683" y="15239"/>
                </a:lnTo>
                <a:lnTo>
                  <a:pt x="129539" y="22859"/>
                </a:lnTo>
                <a:lnTo>
                  <a:pt x="145819" y="34731"/>
                </a:lnTo>
                <a:close/>
              </a:path>
              <a:path w="1009014" h="775970">
                <a:moveTo>
                  <a:pt x="201167" y="185927"/>
                </a:moveTo>
                <a:lnTo>
                  <a:pt x="145819" y="34731"/>
                </a:lnTo>
                <a:lnTo>
                  <a:pt x="129539" y="22859"/>
                </a:lnTo>
                <a:lnTo>
                  <a:pt x="129539" y="25305"/>
                </a:lnTo>
                <a:lnTo>
                  <a:pt x="182466" y="171775"/>
                </a:lnTo>
                <a:lnTo>
                  <a:pt x="193547" y="172211"/>
                </a:lnTo>
                <a:lnTo>
                  <a:pt x="193547" y="185605"/>
                </a:lnTo>
                <a:lnTo>
                  <a:pt x="201167" y="185927"/>
                </a:lnTo>
                <a:close/>
              </a:path>
              <a:path w="1009014" h="775970">
                <a:moveTo>
                  <a:pt x="193547" y="172211"/>
                </a:moveTo>
                <a:lnTo>
                  <a:pt x="182466" y="171775"/>
                </a:lnTo>
                <a:lnTo>
                  <a:pt x="185927" y="181355"/>
                </a:lnTo>
                <a:lnTo>
                  <a:pt x="193547" y="172211"/>
                </a:lnTo>
                <a:close/>
              </a:path>
              <a:path w="1009014" h="775970">
                <a:moveTo>
                  <a:pt x="710183" y="692810"/>
                </a:moveTo>
                <a:lnTo>
                  <a:pt x="710183" y="682751"/>
                </a:lnTo>
                <a:lnTo>
                  <a:pt x="704810" y="678831"/>
                </a:lnTo>
                <a:lnTo>
                  <a:pt x="644651" y="760475"/>
                </a:lnTo>
                <a:lnTo>
                  <a:pt x="656843" y="760986"/>
                </a:lnTo>
                <a:lnTo>
                  <a:pt x="656843" y="748283"/>
                </a:lnTo>
                <a:lnTo>
                  <a:pt x="667944" y="748777"/>
                </a:lnTo>
                <a:lnTo>
                  <a:pt x="710183" y="692810"/>
                </a:lnTo>
                <a:close/>
              </a:path>
              <a:path w="1009014" h="775970">
                <a:moveTo>
                  <a:pt x="667944" y="748777"/>
                </a:moveTo>
                <a:lnTo>
                  <a:pt x="656843" y="748283"/>
                </a:lnTo>
                <a:lnTo>
                  <a:pt x="661415" y="757427"/>
                </a:lnTo>
                <a:lnTo>
                  <a:pt x="667944" y="748777"/>
                </a:lnTo>
                <a:close/>
              </a:path>
              <a:path w="1009014" h="775970">
                <a:moveTo>
                  <a:pt x="999743" y="775333"/>
                </a:moveTo>
                <a:lnTo>
                  <a:pt x="999743" y="763523"/>
                </a:lnTo>
                <a:lnTo>
                  <a:pt x="993647" y="771143"/>
                </a:lnTo>
                <a:lnTo>
                  <a:pt x="990720" y="763122"/>
                </a:lnTo>
                <a:lnTo>
                  <a:pt x="667944" y="748777"/>
                </a:lnTo>
                <a:lnTo>
                  <a:pt x="661415" y="757427"/>
                </a:lnTo>
                <a:lnTo>
                  <a:pt x="656843" y="748283"/>
                </a:lnTo>
                <a:lnTo>
                  <a:pt x="656843" y="760986"/>
                </a:lnTo>
                <a:lnTo>
                  <a:pt x="999743" y="775333"/>
                </a:lnTo>
                <a:close/>
              </a:path>
              <a:path w="1009014" h="775970">
                <a:moveTo>
                  <a:pt x="710183" y="682751"/>
                </a:moveTo>
                <a:lnTo>
                  <a:pt x="708659" y="673607"/>
                </a:lnTo>
                <a:lnTo>
                  <a:pt x="704810" y="678831"/>
                </a:lnTo>
                <a:lnTo>
                  <a:pt x="710183" y="682751"/>
                </a:lnTo>
                <a:close/>
              </a:path>
              <a:path w="1009014" h="775970">
                <a:moveTo>
                  <a:pt x="829055" y="518159"/>
                </a:moveTo>
                <a:lnTo>
                  <a:pt x="823843" y="514348"/>
                </a:lnTo>
                <a:lnTo>
                  <a:pt x="819911" y="519683"/>
                </a:lnTo>
                <a:lnTo>
                  <a:pt x="829055" y="518159"/>
                </a:lnTo>
                <a:close/>
              </a:path>
              <a:path w="1009014" h="775970">
                <a:moveTo>
                  <a:pt x="829055" y="529804"/>
                </a:moveTo>
                <a:lnTo>
                  <a:pt x="829055" y="518159"/>
                </a:lnTo>
                <a:lnTo>
                  <a:pt x="819911" y="519683"/>
                </a:lnTo>
                <a:lnTo>
                  <a:pt x="819911" y="526319"/>
                </a:lnTo>
                <a:lnTo>
                  <a:pt x="827531" y="531875"/>
                </a:lnTo>
                <a:lnTo>
                  <a:pt x="829055" y="529804"/>
                </a:lnTo>
                <a:close/>
              </a:path>
              <a:path w="1009014" h="775970">
                <a:moveTo>
                  <a:pt x="1008887" y="775715"/>
                </a:moveTo>
                <a:lnTo>
                  <a:pt x="883919" y="432815"/>
                </a:lnTo>
                <a:lnTo>
                  <a:pt x="823843" y="514348"/>
                </a:lnTo>
                <a:lnTo>
                  <a:pt x="829055" y="518159"/>
                </a:lnTo>
                <a:lnTo>
                  <a:pt x="829055" y="529804"/>
                </a:lnTo>
                <a:lnTo>
                  <a:pt x="876299" y="465601"/>
                </a:lnTo>
                <a:lnTo>
                  <a:pt x="876299" y="449579"/>
                </a:lnTo>
                <a:lnTo>
                  <a:pt x="886967" y="451103"/>
                </a:lnTo>
                <a:lnTo>
                  <a:pt x="886967" y="478813"/>
                </a:lnTo>
                <a:lnTo>
                  <a:pt x="990720" y="763122"/>
                </a:lnTo>
                <a:lnTo>
                  <a:pt x="999743" y="763523"/>
                </a:lnTo>
                <a:lnTo>
                  <a:pt x="999743" y="775333"/>
                </a:lnTo>
                <a:lnTo>
                  <a:pt x="1008887" y="775715"/>
                </a:lnTo>
                <a:close/>
              </a:path>
              <a:path w="1009014" h="775970">
                <a:moveTo>
                  <a:pt x="886967" y="451103"/>
                </a:moveTo>
                <a:lnTo>
                  <a:pt x="876299" y="449579"/>
                </a:lnTo>
                <a:lnTo>
                  <a:pt x="880208" y="460290"/>
                </a:lnTo>
                <a:lnTo>
                  <a:pt x="886967" y="451103"/>
                </a:lnTo>
                <a:close/>
              </a:path>
              <a:path w="1009014" h="775970">
                <a:moveTo>
                  <a:pt x="880208" y="460290"/>
                </a:moveTo>
                <a:lnTo>
                  <a:pt x="876299" y="449579"/>
                </a:lnTo>
                <a:lnTo>
                  <a:pt x="876299" y="465601"/>
                </a:lnTo>
                <a:lnTo>
                  <a:pt x="880208" y="460290"/>
                </a:lnTo>
                <a:close/>
              </a:path>
              <a:path w="1009014" h="775970">
                <a:moveTo>
                  <a:pt x="886967" y="478813"/>
                </a:moveTo>
                <a:lnTo>
                  <a:pt x="886967" y="451103"/>
                </a:lnTo>
                <a:lnTo>
                  <a:pt x="880208" y="460290"/>
                </a:lnTo>
                <a:lnTo>
                  <a:pt x="886967" y="478813"/>
                </a:lnTo>
                <a:close/>
              </a:path>
              <a:path w="1009014" h="775970">
                <a:moveTo>
                  <a:pt x="999743" y="763523"/>
                </a:moveTo>
                <a:lnTo>
                  <a:pt x="990720" y="763122"/>
                </a:lnTo>
                <a:lnTo>
                  <a:pt x="993647" y="771143"/>
                </a:lnTo>
                <a:lnTo>
                  <a:pt x="999743" y="763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810004" y="3025592"/>
            <a:ext cx="1158239" cy="170643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701640" y="3496235"/>
            <a:ext cx="849283" cy="6225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264727" y="3563471"/>
            <a:ext cx="1177636" cy="85523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487221" y="5847163"/>
            <a:ext cx="7242463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2"/>
            <a:r>
              <a:rPr lang="sr-Cyrl-RS" b="1" i="1" spc="-4">
                <a:latin typeface="Times New Roman"/>
                <a:cs typeface="Times New Roman"/>
              </a:rPr>
              <a:t>Павилник о имунизацији и начину заштите лековима (Сл. Гласник РС, бр.11-2006</a:t>
            </a:r>
            <a:r>
              <a:rPr b="1" i="1" smtClean="0">
                <a:latin typeface="Times New Roman"/>
                <a:cs typeface="Times New Roman"/>
              </a:rPr>
              <a:t>)</a:t>
            </a:r>
            <a:endParaRPr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7761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929"/>
    </mc:Choice>
    <mc:Fallback xmlns="">
      <p:transition spd="slow" advTm="36929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010167" y="260648"/>
            <a:ext cx="6946209" cy="9848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2" marR="4559" algn="ctr"/>
            <a:r>
              <a:rPr lang="sr-Cyrl-RS" sz="3200" b="1" spc="-27" dirty="0">
                <a:solidFill>
                  <a:srgbClr val="646464"/>
                </a:solidFill>
                <a:latin typeface="Times New Roman"/>
                <a:cs typeface="Times New Roman"/>
              </a:rPr>
              <a:t>Секундарна превенција- рано откривање обољења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57227" y="1700808"/>
            <a:ext cx="8396630" cy="43601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23508" marR="422108" indent="-512684">
              <a:lnSpc>
                <a:spcPts val="3446"/>
              </a:lnSpc>
              <a:buClr>
                <a:srgbClr val="CC00FF"/>
              </a:buClr>
              <a:buFont typeface="Wingdings" pitchFamily="2" charset="2"/>
              <a:buChar char="Ø"/>
            </a:pPr>
            <a:r>
              <a:rPr lang="sr-Cyrl-RS" sz="2400" spc="434" dirty="0" smtClean="0">
                <a:latin typeface="Times New Roman"/>
                <a:cs typeface="Times New Roman"/>
              </a:rPr>
              <a:t>Откривање</a:t>
            </a:r>
            <a:r>
              <a:rPr sz="2400" spc="-49" dirty="0" smtClean="0">
                <a:latin typeface="Times New Roman"/>
                <a:cs typeface="Times New Roman"/>
              </a:rPr>
              <a:t> </a:t>
            </a:r>
            <a:r>
              <a:rPr lang="sr-Cyrl-RS" sz="2400" spc="4" dirty="0" smtClean="0">
                <a:latin typeface="Times New Roman"/>
                <a:cs typeface="Times New Roman"/>
              </a:rPr>
              <a:t>обољења</a:t>
            </a:r>
            <a:r>
              <a:rPr sz="2400" spc="-27" dirty="0" smtClean="0">
                <a:latin typeface="Times New Roman"/>
                <a:cs typeface="Times New Roman"/>
              </a:rPr>
              <a:t> </a:t>
            </a:r>
            <a:r>
              <a:rPr lang="sr-Cyrl-RS" sz="2400" spc="4" dirty="0" smtClean="0">
                <a:latin typeface="Times New Roman"/>
                <a:cs typeface="Times New Roman"/>
              </a:rPr>
              <a:t>пре</a:t>
            </a:r>
            <a:r>
              <a:rPr sz="2400" spc="-13" dirty="0" smtClean="0">
                <a:latin typeface="Times New Roman"/>
                <a:cs typeface="Times New Roman"/>
              </a:rPr>
              <a:t> </a:t>
            </a:r>
            <a:r>
              <a:rPr lang="sr-Cyrl-RS" sz="2400" spc="4" dirty="0" smtClean="0">
                <a:latin typeface="Times New Roman"/>
                <a:cs typeface="Times New Roman"/>
              </a:rPr>
              <a:t>него</a:t>
            </a:r>
            <a:r>
              <a:rPr sz="2400" spc="-27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што </a:t>
            </a:r>
            <a:r>
              <a:rPr sz="2400" spc="4" dirty="0" smtClean="0">
                <a:latin typeface="Times New Roman"/>
                <a:cs typeface="Times New Roman"/>
              </a:rPr>
              <a:t>o</a:t>
            </a:r>
            <a:r>
              <a:rPr lang="sr-Cyrl-RS" sz="2400" dirty="0" smtClean="0">
                <a:latin typeface="Times New Roman"/>
                <a:cs typeface="Times New Roman"/>
              </a:rPr>
              <a:t>соба спонтано</a:t>
            </a:r>
            <a:r>
              <a:rPr sz="2400" spc="-45" dirty="0" smtClean="0">
                <a:latin typeface="Times New Roman"/>
                <a:cs typeface="Times New Roman"/>
              </a:rPr>
              <a:t> </a:t>
            </a:r>
            <a:r>
              <a:rPr lang="sr-Cyrl-RS" sz="2400" spc="4" dirty="0" smtClean="0">
                <a:latin typeface="Times New Roman"/>
                <a:cs typeface="Times New Roman"/>
              </a:rPr>
              <a:t>потражи помоћ здравствене службе</a:t>
            </a:r>
          </a:p>
          <a:p>
            <a:pPr marL="10824" marR="422108">
              <a:lnSpc>
                <a:spcPts val="3446"/>
              </a:lnSpc>
              <a:buClr>
                <a:srgbClr val="CC00FF"/>
              </a:buClr>
            </a:pPr>
            <a:endParaRPr lang="sr-Latn-RS" sz="2400" dirty="0" smtClean="0">
              <a:latin typeface="Times New Roman"/>
              <a:cs typeface="Times New Roman"/>
            </a:endParaRPr>
          </a:p>
          <a:p>
            <a:pPr marL="523508" marR="422108" indent="-512684">
              <a:lnSpc>
                <a:spcPts val="3446"/>
              </a:lnSpc>
              <a:buClr>
                <a:srgbClr val="CC00FF"/>
              </a:buClr>
              <a:buFont typeface="Wingdings" pitchFamily="2" charset="2"/>
              <a:buChar char="Ø"/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Откривање до тада недијагностикованог обољења или стања помоћу различитих метода.</a:t>
            </a:r>
          </a:p>
          <a:p>
            <a:pPr marL="10824" marR="422108">
              <a:lnSpc>
                <a:spcPts val="3446"/>
              </a:lnSpc>
              <a:buClr>
                <a:srgbClr val="CC00FF"/>
              </a:buClr>
            </a:pP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23508" marR="422108" indent="-512684">
              <a:lnSpc>
                <a:spcPts val="3446"/>
              </a:lnSpc>
              <a:buClr>
                <a:srgbClr val="CC00FF"/>
              </a:buClr>
              <a:buFont typeface="Wingdings" pitchFamily="2" charset="2"/>
              <a:buChar char="Ø"/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Примена једног или више тестова на велики број људи (цела популација, део популације под ризиком) са циљем да се поделе према вероватноћи да су оболели од траженог обољења</a:t>
            </a:r>
          </a:p>
        </p:txBody>
      </p:sp>
    </p:spTree>
    <p:extLst>
      <p:ext uri="{BB962C8B-B14F-4D97-AF65-F5344CB8AC3E}">
        <p14:creationId xmlns:p14="http://schemas.microsoft.com/office/powerpoint/2010/main" val="3488049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713"/>
    </mc:Choice>
    <mc:Fallback xmlns="">
      <p:transition spd="slow" advTm="87713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971600" y="260648"/>
            <a:ext cx="7704856" cy="9848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2" marR="4559" algn="ctr"/>
            <a:r>
              <a:rPr lang="sr-Cyrl-RS" sz="3200" b="1" spc="-27" dirty="0">
                <a:solidFill>
                  <a:srgbClr val="646464"/>
                </a:solidFill>
                <a:latin typeface="Times New Roman"/>
                <a:cs typeface="Times New Roman"/>
              </a:rPr>
              <a:t>Секундарна превенција- рано откривање </a:t>
            </a:r>
            <a:r>
              <a:rPr lang="sr-Cyrl-RS" sz="3200" b="1" spc="-27" dirty="0" smtClean="0">
                <a:solidFill>
                  <a:srgbClr val="646464"/>
                </a:solidFill>
                <a:latin typeface="Times New Roman"/>
                <a:cs typeface="Times New Roman"/>
              </a:rPr>
              <a:t>обољења</a:t>
            </a:r>
            <a:endParaRPr sz="3200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71801" y="2689412"/>
            <a:ext cx="8033328" cy="17851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0147" indent="-410147">
              <a:buFont typeface="Wingdings" pitchFamily="2" charset="2"/>
              <a:buChar char="ü"/>
            </a:pPr>
            <a:r>
              <a:rPr lang="sr-Latn-CS" sz="29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роз свакодневни рутински рад у амбуланти, на бази активног става здр.радника</a:t>
            </a:r>
          </a:p>
          <a:p>
            <a:pPr marL="410147" indent="-410147">
              <a:buFont typeface="Wingdings" pitchFamily="2" charset="2"/>
              <a:buChar char="ü"/>
            </a:pPr>
            <a:r>
              <a:rPr lang="sr-Latn-CS" sz="29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r-Cyrl-RS" sz="2900" dirty="0">
                <a:latin typeface="Times New Roman" pitchFamily="18" charset="0"/>
                <a:cs typeface="Times New Roman" pitchFamily="18" charset="0"/>
              </a:rPr>
              <a:t>роз систематске и контролне прегледе</a:t>
            </a:r>
          </a:p>
          <a:p>
            <a:pPr marL="410147" indent="-410147">
              <a:buFont typeface="Wingdings" pitchFamily="2" charset="2"/>
              <a:buChar char="ü"/>
            </a:pPr>
            <a:r>
              <a:rPr lang="sr-Cyrl-RS" sz="29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Путем скрининга</a:t>
            </a:r>
          </a:p>
        </p:txBody>
      </p:sp>
    </p:spTree>
    <p:extLst>
      <p:ext uri="{BB962C8B-B14F-4D97-AF65-F5344CB8AC3E}">
        <p14:creationId xmlns:p14="http://schemas.microsoft.com/office/powerpoint/2010/main" val="334395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187"/>
    </mc:Choice>
    <mc:Fallback xmlns="">
      <p:transition spd="slow" advTm="19187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22"/>
          <p:cNvSpPr>
            <a:spLocks noGrp="1"/>
          </p:cNvSpPr>
          <p:nvPr>
            <p:ph type="sldNum" sz="quarter" idx="4294967295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lIns="91429" tIns="45714" rIns="91429" bIns="45714"/>
          <a:lstStyle/>
          <a:p>
            <a:pPr>
              <a:defRPr/>
            </a:pPr>
            <a:fld id="{E8D02CCF-96AC-4E01-A2E1-456007B91258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5919" y="188640"/>
            <a:ext cx="6759879" cy="1068417"/>
          </a:xfrm>
        </p:spPr>
        <p:txBody>
          <a:bodyPr wrap="square" lIns="91429" tIns="45714" rIns="91429" bIns="45714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>
              <a:defRPr/>
            </a:pPr>
            <a:r>
              <a:rPr lang="sr-Cyrl-RS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ДФИНИЦИЈА ЗДРАВЉА СВЕТСКЕ ЗДРАВСТВЕНЕ ОРГАНИЗАЦИЈЕ</a:t>
            </a:r>
            <a:endParaRPr 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9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05001"/>
            <a:ext cx="8072582" cy="2028055"/>
          </a:xfrm>
          <a:noFill/>
        </p:spPr>
        <p:txBody>
          <a:bodyPr lIns="82058" tIns="41029" rIns="82058" bIns="41029">
            <a:normAutofit fontScale="77500" lnSpcReduction="20000"/>
          </a:bodyPr>
          <a:lstStyle/>
          <a:p>
            <a:pPr>
              <a:buNone/>
            </a:pPr>
            <a:r>
              <a:rPr lang="sr-Cyrl-R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Здравље је стање потпуног </a:t>
            </a:r>
          </a:p>
          <a:p>
            <a:pPr>
              <a:buNone/>
            </a:pPr>
            <a:r>
              <a:rPr lang="sr-Cyrl-R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физичког, психичког и социјалног </a:t>
            </a:r>
          </a:p>
          <a:p>
            <a:pPr>
              <a:buNone/>
            </a:pPr>
            <a:r>
              <a:rPr lang="sr-Cyrl-R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благостања, а не само одсуство</a:t>
            </a:r>
          </a:p>
          <a:p>
            <a:pPr>
              <a:buNone/>
            </a:pPr>
            <a:r>
              <a:rPr lang="sr-Cyrl-R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болести или неспособности. </a:t>
            </a:r>
          </a:p>
          <a:p>
            <a:pPr>
              <a:buNone/>
            </a:pPr>
            <a:r>
              <a:rPr lang="sr-Cyrl-R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(Устав СЗО, 1948. године)</a:t>
            </a:r>
            <a:endParaRPr lang="en-US" sz="2000" b="1" i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0902" name="Picture 4" descr="hfa21s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1" y="4114801"/>
            <a:ext cx="4243388" cy="2238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3" name="Picture 5" descr="wholog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2182" y="2057400"/>
            <a:ext cx="1346200" cy="1752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2182" y="429"/>
            <a:ext cx="1731818" cy="119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818916295"/>
              </p:ext>
            </p:extLst>
          </p:nvPr>
        </p:nvGraphicFramePr>
        <p:xfrm>
          <a:off x="251520" y="4114800"/>
          <a:ext cx="4396681" cy="27431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114192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214"/>
    </mc:Choice>
    <mc:Fallback xmlns="">
      <p:transition spd="slow" advTm="52214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b="1" smtClean="0">
                <a:latin typeface="Times New Roman" pitchFamily="18" charset="0"/>
                <a:cs typeface="Times New Roman" pitchFamily="18" charset="0"/>
              </a:rPr>
              <a:t>Дефиниција скрининга</a:t>
            </a:r>
            <a:r>
              <a:rPr lang="sr-Latn-RS" sz="3200" b="1" smtClean="0">
                <a:solidFill>
                  <a:srgbClr val="C99DB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sz="3200" b="1" smtClean="0">
                <a:solidFill>
                  <a:srgbClr val="C99DB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200" b="1" dirty="0">
              <a:solidFill>
                <a:srgbClr val="C99DB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/>
          </a:bodyPr>
          <a:lstStyle/>
          <a:p>
            <a:pPr marL="256342" indent="-256342">
              <a:buClr>
                <a:srgbClr val="C99DB0"/>
              </a:buClr>
              <a:buFont typeface="Wingdings" pitchFamily="2" charset="2"/>
              <a:buChar char="ü"/>
            </a:pPr>
            <a:r>
              <a:rPr lang="sr-Cyrl-RS" sz="2400" b="1" smtClean="0">
                <a:latin typeface="Times New Roman" pitchFamily="18" charset="0"/>
                <a:cs typeface="Times New Roman" pitchFamily="18" charset="0"/>
              </a:rPr>
              <a:t>Скрининг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RS" sz="2400" smtClean="0">
                <a:latin typeface="Times New Roman" pitchFamily="18" charset="0"/>
                <a:cs typeface="Times New Roman" pitchFamily="18" charset="0"/>
              </a:rPr>
              <a:t>енг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Screening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sr-Cyrl-RS" sz="2400">
                <a:latin typeface="Times New Roman" pitchFamily="18" charset="0"/>
                <a:cs typeface="Times New Roman" pitchFamily="18" charset="0"/>
              </a:rPr>
              <a:t>пропуштање кроз сито, филтер, проверавање) је прелиминарно откривање непрепознатих </a:t>
            </a:r>
            <a:r>
              <a:rPr lang="sr-Cyrl-RS" sz="2400" smtClean="0">
                <a:latin typeface="Times New Roman" pitchFamily="18" charset="0"/>
                <a:cs typeface="Times New Roman" pitchFamily="18" charset="0"/>
              </a:rPr>
              <a:t>поремећаја </a:t>
            </a:r>
            <a:r>
              <a:rPr lang="sr-Cyrl-RS" sz="2400">
                <a:latin typeface="Times New Roman" pitchFamily="18" charset="0"/>
                <a:cs typeface="Times New Roman" pitchFamily="18" charset="0"/>
              </a:rPr>
              <a:t>здравља у пресимптоматској фази болести</a:t>
            </a: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56342" indent="-256342">
              <a:buClr>
                <a:srgbClr val="C99DB0"/>
              </a:buClr>
              <a:buFont typeface="Wingdings" pitchFamily="2" charset="2"/>
              <a:buChar char="ü"/>
            </a:pPr>
            <a:endParaRPr lang="sr-Latn-C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56342" indent="-256342">
              <a:buClr>
                <a:srgbClr val="C99DB0"/>
              </a:buClr>
              <a:buFont typeface="Wingdings" pitchFamily="2" charset="2"/>
              <a:buChar char="ü"/>
            </a:pPr>
            <a:r>
              <a:rPr lang="sr-Cyrl-RS" sz="2400" b="1">
                <a:latin typeface="Times New Roman" pitchFamily="18" charset="0"/>
                <a:cs typeface="Times New Roman" pitchFamily="18" charset="0"/>
              </a:rPr>
              <a:t>Примена једног или више тестова</a:t>
            </a:r>
            <a:r>
              <a:rPr lang="sr-Cyrl-RS" sz="2400">
                <a:latin typeface="Times New Roman" pitchFamily="18" charset="0"/>
                <a:cs typeface="Times New Roman" pitchFamily="18" charset="0"/>
              </a:rPr>
              <a:t> на великом броју људи са циљем да се поделе према </a:t>
            </a:r>
            <a:r>
              <a:rPr lang="sr-Cyrl-RS" sz="2400" smtClean="0">
                <a:latin typeface="Times New Roman" pitchFamily="18" charset="0"/>
                <a:cs typeface="Times New Roman" pitchFamily="18" charset="0"/>
              </a:rPr>
              <a:t>вероватноћи </a:t>
            </a:r>
            <a:r>
              <a:rPr lang="sr-Cyrl-RS" sz="2400">
                <a:latin typeface="Times New Roman" pitchFamily="18" charset="0"/>
                <a:cs typeface="Times New Roman" pitchFamily="18" charset="0"/>
              </a:rPr>
              <a:t>да су оболели од траженог обољења.</a:t>
            </a:r>
          </a:p>
          <a:p>
            <a:pPr marL="0" indent="0">
              <a:buClr>
                <a:srgbClr val="C99DB0"/>
              </a:buCl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56342" indent="-256342">
              <a:buClr>
                <a:srgbClr val="C99DB0"/>
              </a:buClr>
              <a:buFont typeface="Wingdings" pitchFamily="2" charset="2"/>
              <a:buChar char="ü"/>
            </a:pPr>
            <a:r>
              <a:rPr lang="sr-Cyrl-RS" sz="2400" b="1">
                <a:latin typeface="Times New Roman" pitchFamily="18" charset="0"/>
                <a:cs typeface="Times New Roman" pitchFamily="18" charset="0"/>
              </a:rPr>
              <a:t>Циљ скринига </a:t>
            </a:r>
            <a:r>
              <a:rPr lang="sr-Cyrl-RS" sz="2400">
                <a:latin typeface="Times New Roman" pitchFamily="18" charset="0"/>
                <a:cs typeface="Times New Roman" pitchFamily="18" charset="0"/>
              </a:rPr>
              <a:t>је рано откривање поремећаја здравља на чији се ток и/или исход може деловати.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45719"/>
          </a:xfrm>
          <a:prstGeom prst="roundRect">
            <a:avLst/>
          </a:prstGeom>
          <a:solidFill>
            <a:srgbClr val="C99DB0"/>
          </a:solidFill>
          <a:ln>
            <a:solidFill>
              <a:srgbClr val="C99D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9DB0"/>
              </a:solidFill>
            </a:endParaRPr>
          </a:p>
        </p:txBody>
      </p:sp>
      <p:pic>
        <p:nvPicPr>
          <p:cNvPr id="1029" name="Picture 5" descr="&amp;Rcy;&amp;iecy;&amp;zcy;&amp;ucy;&amp;lcy;&amp;tcy;&amp;acy;&amp;tcy; &amp;scy;&amp;lcy;&amp;icy;&amp;kcy;&amp;acy; &amp;zcy;&amp;acy; screeni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5638800"/>
            <a:ext cx="5715000" cy="1066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376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640"/>
    </mc:Choice>
    <mc:Fallback xmlns="">
      <p:transition spd="slow" advTm="4764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sr-Cyrl-RS" sz="3200" b="1">
                <a:latin typeface="Times New Roman" pitchFamily="18" charset="0"/>
                <a:cs typeface="Times New Roman" pitchFamily="18" charset="0"/>
              </a:rPr>
              <a:t>Секундарна превенција- мере за рано откривање</a:t>
            </a:r>
            <a:br>
              <a:rPr lang="sr-Cyrl-RS" sz="3200" b="1">
                <a:latin typeface="Times New Roman" pitchFamily="18" charset="0"/>
                <a:cs typeface="Times New Roman" pitchFamily="18" charset="0"/>
              </a:rPr>
            </a:br>
            <a:r>
              <a:rPr lang="sr-Cyrl-RS" sz="2400">
                <a:latin typeface="Times New Roman" pitchFamily="18" charset="0"/>
                <a:cs typeface="Times New Roman" pitchFamily="18" charset="0"/>
              </a:rPr>
              <a:t>Скрининг у односу на фазе природног тока болести</a:t>
            </a: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5388834"/>
              </p:ext>
            </p:extLst>
          </p:nvPr>
        </p:nvGraphicFramePr>
        <p:xfrm>
          <a:off x="456406" y="1524000"/>
          <a:ext cx="8382000" cy="517008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8382000"/>
              </a:tblGrid>
              <a:tr h="469561">
                <a:tc>
                  <a:txBody>
                    <a:bodyPr/>
                    <a:lstStyle/>
                    <a:p>
                      <a:r>
                        <a:rPr lang="sr-Latn-RS" dirty="0" smtClean="0"/>
                        <a:t>Tok bolesti bez primene skrininga:</a:t>
                      </a:r>
                      <a:endParaRPr lang="en-US" dirty="0"/>
                    </a:p>
                  </a:txBody>
                  <a:tcPr/>
                </a:tc>
              </a:tr>
              <a:tr h="1165363">
                <a:tc>
                  <a:txBody>
                    <a:bodyPr/>
                    <a:lstStyle/>
                    <a:p>
                      <a:r>
                        <a:rPr lang="sr-Latn-RS" dirty="0" smtClean="0"/>
                        <a:t>          Biološki      Bolest</a:t>
                      </a:r>
                      <a:r>
                        <a:rPr lang="sr-Latn-RS" baseline="0" dirty="0" smtClean="0"/>
                        <a:t> bi mogla    </a:t>
                      </a:r>
                      <a:r>
                        <a:rPr lang="en-US" baseline="0" dirty="0" smtClean="0"/>
                        <a:t>      </a:t>
                      </a:r>
                      <a:r>
                        <a:rPr lang="sr-Latn-RS" baseline="0" dirty="0" smtClean="0"/>
                        <a:t> </a:t>
                      </a:r>
                      <a:r>
                        <a:rPr lang="en-US" baseline="0" dirty="0" smtClean="0"/>
                        <a:t>     </a:t>
                      </a:r>
                      <a:r>
                        <a:rPr lang="sr-Latn-RS" baseline="0" dirty="0" smtClean="0"/>
                        <a:t>Javljanje     </a:t>
                      </a:r>
                      <a:r>
                        <a:rPr lang="en-US" baseline="0" dirty="0" smtClean="0"/>
                        <a:t> </a:t>
                      </a:r>
                      <a:r>
                        <a:rPr lang="sr-Latn-RS" baseline="0" dirty="0" smtClean="0"/>
                        <a:t> Kontakt sa         </a:t>
                      </a:r>
                      <a:r>
                        <a:rPr lang="en-US" baseline="0" dirty="0" smtClean="0"/>
                        <a:t>   </a:t>
                      </a:r>
                      <a:r>
                        <a:rPr lang="sr-Latn-RS" baseline="0" dirty="0" smtClean="0"/>
                        <a:t> D</a:t>
                      </a:r>
                      <a:r>
                        <a:rPr lang="en-US" baseline="0" dirty="0" smtClean="0"/>
                        <a:t>ijagnoza i</a:t>
                      </a:r>
                      <a:r>
                        <a:rPr lang="sr-Latn-RS" baseline="0" dirty="0" smtClean="0"/>
                        <a:t> </a:t>
                      </a:r>
                      <a:endParaRPr lang="sr-Latn-RS" dirty="0" smtClean="0"/>
                    </a:p>
                    <a:p>
                      <a:r>
                        <a:rPr lang="sr-Latn-RS" dirty="0" smtClean="0"/>
                        <a:t>          početak          biti</a:t>
                      </a:r>
                      <a:r>
                        <a:rPr lang="sr-Latn-RS" baseline="0" dirty="0" smtClean="0"/>
                        <a:t> rano          </a:t>
                      </a:r>
                      <a:r>
                        <a:rPr lang="en-US" baseline="0" dirty="0" smtClean="0"/>
                        <a:t>      </a:t>
                      </a:r>
                      <a:r>
                        <a:rPr lang="sr-Latn-RS" baseline="0" dirty="0" smtClean="0"/>
                        <a:t> </a:t>
                      </a:r>
                      <a:r>
                        <a:rPr lang="en-US" baseline="0" dirty="0" smtClean="0"/>
                        <a:t>     </a:t>
                      </a:r>
                      <a:r>
                        <a:rPr lang="sr-Latn-RS" baseline="0" dirty="0" smtClean="0"/>
                        <a:t> simptoma    </a:t>
                      </a:r>
                      <a:r>
                        <a:rPr lang="en-US" baseline="0" dirty="0" smtClean="0"/>
                        <a:t> </a:t>
                      </a:r>
                      <a:r>
                        <a:rPr lang="sr-Latn-RS" baseline="0" dirty="0" smtClean="0"/>
                        <a:t>zdravstvenom      </a:t>
                      </a:r>
                      <a:r>
                        <a:rPr lang="en-US" baseline="0" dirty="0" smtClean="0"/>
                        <a:t> zapo</a:t>
                      </a:r>
                      <a:r>
                        <a:rPr lang="sr-Latn-RS" baseline="0" dirty="0" smtClean="0"/>
                        <a:t>činjanje</a:t>
                      </a:r>
                      <a:endParaRPr lang="sr-Latn-RS" dirty="0" smtClean="0"/>
                    </a:p>
                    <a:p>
                      <a:r>
                        <a:rPr lang="sr-Latn-RS" dirty="0" smtClean="0"/>
                        <a:t>          bolesti           otkrivena         </a:t>
                      </a:r>
                      <a:r>
                        <a:rPr lang="en-US" dirty="0" smtClean="0"/>
                        <a:t>     </a:t>
                      </a:r>
                      <a:r>
                        <a:rPr lang="sr-Latn-RS" dirty="0" smtClean="0"/>
                        <a:t>    </a:t>
                      </a:r>
                      <a:r>
                        <a:rPr lang="en-US" dirty="0" smtClean="0"/>
                        <a:t>     </a:t>
                      </a:r>
                      <a:r>
                        <a:rPr lang="sr-Latn-RS" dirty="0" smtClean="0"/>
                        <a:t>bolesti          službom                   lečenja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469561">
                <a:tc>
                  <a:txBody>
                    <a:bodyPr/>
                    <a:lstStyle/>
                    <a:p>
                      <a:r>
                        <a:rPr lang="sr-Latn-RS" dirty="0" smtClean="0"/>
                        <a:t>Vreme</a:t>
                      </a:r>
                    </a:p>
                  </a:txBody>
                  <a:tcPr/>
                </a:tc>
              </a:tr>
              <a:tr h="896433">
                <a:tc>
                  <a:txBody>
                    <a:bodyPr/>
                    <a:lstStyle/>
                    <a:p>
                      <a:r>
                        <a:rPr lang="sr-Latn-RS" dirty="0" smtClean="0"/>
                        <a:t>                                     </a:t>
                      </a:r>
                      <a:r>
                        <a:rPr lang="en-US" dirty="0" smtClean="0"/>
                        <a:t>           </a:t>
                      </a:r>
                      <a:r>
                        <a:rPr lang="sr-Latn-RS" dirty="0" smtClean="0"/>
                        <a:t>Vreme u kome je </a:t>
                      </a:r>
                      <a:r>
                        <a:rPr lang="sr-Latn-RS" b="1" dirty="0" smtClean="0"/>
                        <a:t>skrining </a:t>
                      </a:r>
                      <a:r>
                        <a:rPr lang="sr-Latn-RS" b="0" dirty="0" smtClean="0"/>
                        <a:t>testom</a:t>
                      </a:r>
                    </a:p>
                    <a:p>
                      <a:r>
                        <a:rPr lang="sr-Latn-RS" dirty="0" smtClean="0"/>
                        <a:t>                                      </a:t>
                      </a:r>
                      <a:r>
                        <a:rPr lang="en-US" dirty="0" smtClean="0"/>
                        <a:t>               </a:t>
                      </a:r>
                      <a:r>
                        <a:rPr lang="sr-Latn-RS" dirty="0" smtClean="0"/>
                        <a:t> moguće</a:t>
                      </a:r>
                      <a:r>
                        <a:rPr lang="sr-Latn-RS" baseline="0" dirty="0" smtClean="0"/>
                        <a:t> rano otkriti bolest i</a:t>
                      </a:r>
                    </a:p>
                    <a:p>
                      <a:r>
                        <a:rPr lang="sr-Latn-RS" baseline="0" dirty="0" smtClean="0"/>
                        <a:t>                                     </a:t>
                      </a:r>
                      <a:r>
                        <a:rPr lang="en-US" baseline="0" dirty="0" smtClean="0"/>
                        <a:t>              </a:t>
                      </a:r>
                      <a:r>
                        <a:rPr lang="sr-Latn-RS" baseline="0" dirty="0" smtClean="0"/>
                        <a:t>blagovremeno započeti terapiju</a:t>
                      </a:r>
                      <a:endParaRPr lang="en-US" dirty="0"/>
                    </a:p>
                  </a:txBody>
                  <a:tcPr/>
                </a:tc>
              </a:tr>
              <a:tr h="469561">
                <a:tc>
                  <a:txBody>
                    <a:bodyPr/>
                    <a:lstStyle/>
                    <a:p>
                      <a:r>
                        <a:rPr lang="sr-Latn-RS" b="1" dirty="0" smtClean="0">
                          <a:solidFill>
                            <a:schemeClr val="tx1"/>
                          </a:solidFill>
                        </a:rPr>
                        <a:t>Tok bolesti uz primenu skrininga: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165363">
                <a:tc>
                  <a:txBody>
                    <a:bodyPr/>
                    <a:lstStyle/>
                    <a:p>
                      <a:r>
                        <a:rPr lang="sr-Latn-RS" dirty="0" smtClean="0"/>
                        <a:t>          Biološki             </a:t>
                      </a:r>
                      <a:r>
                        <a:rPr lang="en-US" dirty="0" smtClean="0"/>
                        <a:t>  </a:t>
                      </a:r>
                      <a:r>
                        <a:rPr lang="sr-Latn-RS" baseline="0" dirty="0" smtClean="0"/>
                        <a:t> Rano               </a:t>
                      </a:r>
                      <a:r>
                        <a:rPr lang="en-US" baseline="0" dirty="0" smtClean="0"/>
                        <a:t>        </a:t>
                      </a:r>
                      <a:r>
                        <a:rPr lang="sr-Latn-RS" baseline="0" dirty="0" smtClean="0"/>
                        <a:t>Dijagnoza i </a:t>
                      </a:r>
                      <a:endParaRPr lang="sr-Latn-RS" dirty="0" smtClean="0"/>
                    </a:p>
                    <a:p>
                      <a:r>
                        <a:rPr lang="sr-Latn-RS" baseline="0" dirty="0" smtClean="0"/>
                        <a:t>          početak            otkrivanje       </a:t>
                      </a:r>
                      <a:r>
                        <a:rPr lang="en-US" baseline="0" dirty="0" smtClean="0"/>
                        <a:t>        </a:t>
                      </a:r>
                      <a:r>
                        <a:rPr lang="sr-Latn-RS" baseline="0" dirty="0" smtClean="0"/>
                        <a:t> započinjanje</a:t>
                      </a:r>
                    </a:p>
                    <a:p>
                      <a:r>
                        <a:rPr lang="sr-Latn-RS" baseline="0" dirty="0" smtClean="0"/>
                        <a:t>          bolesti               bolesti             </a:t>
                      </a:r>
                      <a:r>
                        <a:rPr lang="en-US" baseline="0" dirty="0" smtClean="0"/>
                        <a:t>           </a:t>
                      </a:r>
                      <a:r>
                        <a:rPr lang="sr-Latn-RS" baseline="0" dirty="0" smtClean="0"/>
                        <a:t>  lečenja</a:t>
                      </a:r>
                    </a:p>
                    <a:p>
                      <a:endParaRPr lang="sr-Latn-RS" baseline="0" dirty="0" smtClean="0"/>
                    </a:p>
                  </a:txBody>
                  <a:tcPr/>
                </a:tc>
              </a:tr>
              <a:tr h="469561">
                <a:tc>
                  <a:txBody>
                    <a:bodyPr/>
                    <a:lstStyle/>
                    <a:p>
                      <a:r>
                        <a:rPr lang="sr-Latn-RS" dirty="0" smtClean="0"/>
                        <a:t>Vreme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Straight Arrow Connector 5"/>
          <p:cNvCxnSpPr/>
          <p:nvPr/>
        </p:nvCxnSpPr>
        <p:spPr>
          <a:xfrm>
            <a:off x="1143000" y="3429000"/>
            <a:ext cx="6705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1143000" y="6477000"/>
            <a:ext cx="6705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5400000">
            <a:off x="1104900" y="31623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5400000">
            <a:off x="1104900" y="62103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5400000">
            <a:off x="2628900" y="31623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5400000">
            <a:off x="2705100" y="62103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>
            <a:off x="4381500" y="31623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5400000">
            <a:off x="4457700" y="62103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5400000">
            <a:off x="5715000" y="3124200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7543800" y="2820194"/>
            <a:ext cx="0" cy="6103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5400000">
            <a:off x="2743200" y="3581400"/>
            <a:ext cx="304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>
            <a:off x="5867400" y="3581400"/>
            <a:ext cx="304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2895600" y="3657600"/>
            <a:ext cx="31242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939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138"/>
    </mc:Choice>
    <mc:Fallback xmlns="">
      <p:transition spd="slow" advTm="35138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z="3200" b="1" smtClean="0">
                <a:latin typeface="Times New Roman" pitchFamily="18" charset="0"/>
                <a:cs typeface="Times New Roman" pitchFamily="18" charset="0"/>
              </a:rPr>
              <a:t>Врсте скрининга</a:t>
            </a:r>
            <a:endParaRPr lang="en-US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71600"/>
            <a:ext cx="8229600" cy="66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2438400" y="2057400"/>
            <a:ext cx="4419600" cy="6096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Cyrl-RS" sz="20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РГАНИЗОВАНИ</a:t>
            </a:r>
            <a:r>
              <a:rPr lang="sr-Latn-RS" sz="20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(M</a:t>
            </a:r>
            <a:r>
              <a:rPr lang="sr-Cyrl-RS" sz="20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АСОВНИ</a:t>
            </a:r>
            <a:r>
              <a:rPr lang="sr-Latn-RS" sz="20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en-US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438400" y="2895600"/>
            <a:ext cx="4419600" cy="6096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RS" sz="20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СЕЛЕКТИВНИ</a:t>
            </a:r>
            <a:endParaRPr lang="en-US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438400" y="3886200"/>
            <a:ext cx="4419600" cy="6096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RS" sz="20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ОПОРТУНИСТИЧКИ</a:t>
            </a:r>
            <a:endParaRPr lang="en-US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438400" y="4876800"/>
            <a:ext cx="4419600" cy="533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RS" sz="20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МУЛТИПЛИ</a:t>
            </a:r>
            <a:r>
              <a:rPr lang="sr-Latn-RS" sz="20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sz="20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МУЛТИФАЗНИ</a:t>
            </a:r>
            <a:r>
              <a:rPr lang="sr-Latn-RS" sz="20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65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926"/>
    </mc:Choice>
    <mc:Fallback xmlns="">
      <p:transition spd="slow" advTm="30926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b="1" smtClean="0">
                <a:latin typeface="Times New Roman" pitchFamily="18" charset="0"/>
                <a:cs typeface="Times New Roman" pitchFamily="18" charset="0"/>
              </a:rPr>
              <a:t>Типови скрининга</a:t>
            </a:r>
            <a:r>
              <a:rPr lang="sr-Latn-RS" sz="3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3200" b="1" dirty="0" smtClean="0">
                <a:solidFill>
                  <a:srgbClr val="C99DB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sz="3200" b="1" dirty="0" smtClean="0">
                <a:solidFill>
                  <a:srgbClr val="C99DB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200" b="1" dirty="0">
              <a:solidFill>
                <a:srgbClr val="C99DB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363272" cy="4754563"/>
          </a:xfrm>
        </p:spPr>
        <p:txBody>
          <a:bodyPr>
            <a:normAutofit/>
          </a:bodyPr>
          <a:lstStyle/>
          <a:p>
            <a:pPr>
              <a:buClr>
                <a:srgbClr val="CC00CC"/>
              </a:buClr>
              <a:buFont typeface="Wingdings" pitchFamily="2" charset="2"/>
              <a:buChar char="v"/>
            </a:pPr>
            <a:r>
              <a:rPr lang="sr-Cyrl-RS" sz="2400" b="1" dirty="0">
                <a:latin typeface="Times New Roman" pitchFamily="18" charset="0"/>
                <a:cs typeface="Times New Roman" pitchFamily="18" charset="0"/>
              </a:rPr>
              <a:t>Масовни или популациони –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подразумева организовано позивање на скрининг великог броја људи за које се процењује да су у ризику од одређене болести (циљна популација). </a:t>
            </a:r>
          </a:p>
          <a:p>
            <a:pPr>
              <a:buClr>
                <a:srgbClr val="C99DB0"/>
              </a:buClr>
              <a:buFont typeface="Wingdings" pitchFamily="2" charset="2"/>
              <a:buChar char="ü"/>
            </a:pPr>
            <a:r>
              <a:rPr lang="sr-Cyrl-RS" sz="2200" b="1" dirty="0"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sr-Cyrl-RS" sz="2200" b="1" dirty="0" smtClean="0">
                <a:latin typeface="Times New Roman" pitchFamily="18" charset="0"/>
                <a:cs typeface="Times New Roman" pitchFamily="18" charset="0"/>
              </a:rPr>
              <a:t>итолошки брис грлића материце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(Pap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тест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за рано откривање рака грлића материце</a:t>
            </a:r>
            <a:endParaRPr lang="sr-Latn-R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C99DB0"/>
              </a:buClr>
              <a:buFont typeface="Wingdings" pitchFamily="2" charset="2"/>
              <a:buChar char="ü"/>
            </a:pPr>
            <a:r>
              <a:rPr lang="sr-Cyrl-RS" sz="2200" b="1" dirty="0">
                <a:latin typeface="Times New Roman" pitchFamily="18" charset="0"/>
                <a:cs typeface="Times New Roman" pitchFamily="18" charset="0"/>
              </a:rPr>
              <a:t>мамографија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за рано откривање рака дојке</a:t>
            </a:r>
          </a:p>
          <a:p>
            <a:pPr>
              <a:buClr>
                <a:srgbClr val="C99DB0"/>
              </a:buClr>
              <a:buFont typeface="Wingdings" pitchFamily="2" charset="2"/>
              <a:buChar char="ü"/>
            </a:pPr>
            <a:r>
              <a:rPr lang="sr-Cyrl-RS" sz="2200" b="1" dirty="0">
                <a:latin typeface="Times New Roman" pitchFamily="18" charset="0"/>
                <a:cs typeface="Times New Roman" pitchFamily="18" charset="0"/>
              </a:rPr>
              <a:t>имуно хемијски тест на окултно крварење у столици (иФОБ тест) за рано откривање рака дебелог црева </a:t>
            </a:r>
          </a:p>
          <a:p>
            <a:pPr>
              <a:buClr>
                <a:srgbClr val="C99DB0"/>
              </a:buClr>
              <a:buFont typeface="Wingdings" pitchFamily="2" charset="2"/>
              <a:buChar char="ü"/>
            </a:pPr>
            <a:endParaRPr lang="sr-Latn-RS" sz="2200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C99DB0"/>
              </a:buClr>
              <a:buFont typeface="Wingdings" pitchFamily="2" charset="2"/>
              <a:buChar char="ü"/>
            </a:pP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Организовање програма скрининга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пружа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најделотворнију,</a:t>
            </a:r>
          </a:p>
          <a:p>
            <a:pPr marL="0" indent="0">
              <a:buClr>
                <a:srgbClr val="C99DB0"/>
              </a:buClr>
              <a:buNone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кост-ефективну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и уједначену меру раног откривања болести</a:t>
            </a:r>
            <a:endParaRPr lang="sr-Latn-RS" sz="2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45719"/>
          </a:xfrm>
          <a:prstGeom prst="roundRect">
            <a:avLst/>
          </a:prstGeom>
          <a:solidFill>
            <a:srgbClr val="C99DB0"/>
          </a:solidFill>
          <a:ln>
            <a:solidFill>
              <a:srgbClr val="C99D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9DB0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6054" y="4832866"/>
            <a:ext cx="1328474" cy="17644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0163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713"/>
    </mc:Choice>
    <mc:Fallback xmlns="">
      <p:transition spd="slow" advTm="86713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b="1" smtClean="0">
                <a:latin typeface="Times New Roman" pitchFamily="18" charset="0"/>
                <a:cs typeface="Times New Roman" pitchFamily="18" charset="0"/>
              </a:rPr>
              <a:t>Типови скрининга</a:t>
            </a:r>
            <a:r>
              <a:rPr lang="sr-Latn-RS" sz="3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3200" b="1" dirty="0" smtClean="0">
                <a:solidFill>
                  <a:srgbClr val="C99DB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sz="3200" b="1" dirty="0" smtClean="0">
                <a:solidFill>
                  <a:srgbClr val="C99DB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200" b="1" dirty="0">
              <a:solidFill>
                <a:srgbClr val="C99DB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pPr marL="0" indent="0">
              <a:buClr>
                <a:srgbClr val="CC00CC"/>
              </a:buClr>
              <a:buNone/>
            </a:pPr>
            <a:endParaRPr lang="sr-Latn-RS" sz="2400" b="1" dirty="0" smtClean="0">
              <a:latin typeface="+mj-lt"/>
              <a:cs typeface="Times New Roman" pitchFamily="18" charset="0"/>
            </a:endParaRPr>
          </a:p>
          <a:p>
            <a:pPr>
              <a:buClr>
                <a:srgbClr val="CC00CC"/>
              </a:buClr>
              <a:buFont typeface="Wingdings" pitchFamily="2" charset="2"/>
              <a:buChar char="v"/>
            </a:pPr>
            <a:r>
              <a:rPr lang="sr-Cyrl-RS" sz="2400" b="1">
                <a:latin typeface="Times New Roman" pitchFamily="18" charset="0"/>
                <a:cs typeface="Times New Roman" pitchFamily="18" charset="0"/>
              </a:rPr>
              <a:t>Селективни скрининг </a:t>
            </a:r>
            <a:r>
              <a:rPr lang="sr-Cyrl-RS" sz="2400">
                <a:latin typeface="Times New Roman" pitchFamily="18" charset="0"/>
                <a:cs typeface="Times New Roman" pitchFamily="18" charset="0"/>
              </a:rPr>
              <a:t>се примењује на јасно дефинисаној групи људи која је под повећаним ризиком за неко обољење (чланови породице са урођеном хиперлипидемијом, радници у индустрији азбеста, итд.), или чије обољење може да доведе до трагичних последица (ментална нестабилност војних лица, итд.).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45719"/>
          </a:xfrm>
          <a:prstGeom prst="roundRect">
            <a:avLst/>
          </a:prstGeom>
          <a:solidFill>
            <a:srgbClr val="C99DB0"/>
          </a:solidFill>
          <a:ln>
            <a:solidFill>
              <a:srgbClr val="C99D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9DB0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155" y="4407790"/>
            <a:ext cx="3434920" cy="19647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407790"/>
            <a:ext cx="3505200" cy="20862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7027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662"/>
    </mc:Choice>
    <mc:Fallback xmlns="">
      <p:transition spd="slow" advTm="15662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sz="3200" b="1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sr-Cyrl-RS" sz="3200" b="1" smtClean="0">
                <a:latin typeface="Times New Roman" pitchFamily="18" charset="0"/>
                <a:cs typeface="Times New Roman" pitchFamily="18" charset="0"/>
              </a:rPr>
              <a:t>ипови скрининга</a:t>
            </a:r>
            <a:br>
              <a:rPr lang="sr-Cyrl-RS" sz="3200" b="1" smtClean="0">
                <a:latin typeface="Times New Roman" pitchFamily="18" charset="0"/>
                <a:cs typeface="Times New Roman" pitchFamily="18" charset="0"/>
              </a:rPr>
            </a:br>
            <a:r>
              <a:rPr lang="sr-Latn-RS" sz="3200" b="1" dirty="0" smtClean="0">
                <a:solidFill>
                  <a:srgbClr val="C99DB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sz="3200" b="1" dirty="0" smtClean="0">
                <a:solidFill>
                  <a:srgbClr val="C99DB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200" b="1" dirty="0">
              <a:solidFill>
                <a:srgbClr val="C99DB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>
                <a:srgbClr val="CC00CC"/>
              </a:buClr>
              <a:buFont typeface="Wingdings" pitchFamily="2" charset="2"/>
              <a:buChar char="v"/>
            </a:pPr>
            <a:r>
              <a:rPr lang="sr-Cyrl-RS" sz="2400" b="1">
                <a:latin typeface="Times New Roman" pitchFamily="18" charset="0"/>
                <a:cs typeface="Times New Roman" pitchFamily="18" charset="0"/>
              </a:rPr>
              <a:t>Опортунистички скрининг – </a:t>
            </a:r>
            <a:r>
              <a:rPr lang="sr-Cyrl-RS" sz="2400">
                <a:latin typeface="Times New Roman" pitchFamily="18" charset="0"/>
                <a:cs typeface="Times New Roman" pitchFamily="18" charset="0"/>
              </a:rPr>
              <a:t>настаје када се пацијент јави лекару из неког другог разлога, али се искористи прилика да му се саветује извођење тестова за рано откривање одређених болести, или он то затражи самоиницијативно.</a:t>
            </a:r>
          </a:p>
          <a:p>
            <a:pPr>
              <a:buClr>
                <a:srgbClr val="CC00CC"/>
              </a:buClr>
              <a:buFont typeface="Wingdings" pitchFamily="2" charset="2"/>
              <a:buChar char="ü"/>
            </a:pPr>
            <a:r>
              <a:rPr lang="sr-Cyrl-RS" sz="2000" smtClean="0">
                <a:latin typeface="Times New Roman" pitchFamily="18" charset="0"/>
                <a:cs typeface="Times New Roman" pitchFamily="18" charset="0"/>
              </a:rPr>
              <a:t>мали </a:t>
            </a:r>
            <a:r>
              <a:rPr lang="sr-Cyrl-RS" sz="2000">
                <a:latin typeface="Times New Roman" pitchFamily="18" charset="0"/>
                <a:cs typeface="Times New Roman" pitchFamily="18" charset="0"/>
              </a:rPr>
              <a:t>обухват циљне популације и</a:t>
            </a:r>
          </a:p>
          <a:p>
            <a:pPr>
              <a:buClr>
                <a:srgbClr val="CC00CC"/>
              </a:buClr>
              <a:buFont typeface="Wingdings" pitchFamily="2" charset="2"/>
              <a:buChar char="ü"/>
            </a:pPr>
            <a:r>
              <a:rPr lang="sr-Cyrl-RS" sz="2000">
                <a:latin typeface="Times New Roman" pitchFamily="18" charset="0"/>
                <a:cs typeface="Times New Roman" pitchFamily="18" charset="0"/>
              </a:rPr>
              <a:t>неуједначеност обухвата скринингом </a:t>
            </a:r>
          </a:p>
          <a:p>
            <a:pPr>
              <a:buClr>
                <a:srgbClr val="CC00CC"/>
              </a:buClr>
              <a:buFont typeface="Wingdings" pitchFamily="2" charset="2"/>
              <a:buChar char="ü"/>
            </a:pPr>
            <a:r>
              <a:rPr lang="sr-Cyrl-RS" sz="2000">
                <a:latin typeface="Times New Roman" pitchFamily="18" charset="0"/>
                <a:cs typeface="Times New Roman" pitchFamily="18" charset="0"/>
              </a:rPr>
              <a:t>особе су недовољно информисане о значају опортунистичког скининга </a:t>
            </a:r>
          </a:p>
          <a:p>
            <a:pPr>
              <a:buClr>
                <a:srgbClr val="CC00CC"/>
              </a:buClr>
              <a:buFont typeface="Wingdings" pitchFamily="2" charset="2"/>
              <a:buChar char="ü"/>
            </a:pPr>
            <a:r>
              <a:rPr lang="sr-Cyrl-RS" sz="2000">
                <a:latin typeface="Times New Roman" pitchFamily="18" charset="0"/>
                <a:cs typeface="Times New Roman" pitchFamily="18" charset="0"/>
              </a:rPr>
              <a:t>често не постоје одговарајуће контроле квалитета едукације здравствених радника и њиховог рада и извештаји нису валидни јер су базирани на неадекватно прикупљеним резултатима скрининга</a:t>
            </a:r>
          </a:p>
          <a:p>
            <a:pPr>
              <a:buClr>
                <a:srgbClr val="CC00CC"/>
              </a:buClr>
              <a:buFont typeface="Wingdings" pitchFamily="2" charset="2"/>
              <a:buChar char="ü"/>
            </a:pPr>
            <a:r>
              <a:rPr lang="sr-Cyrl-RS" sz="2000">
                <a:latin typeface="Times New Roman" pitchFamily="18" charset="0"/>
                <a:cs typeface="Times New Roman" pitchFamily="18" charset="0"/>
              </a:rPr>
              <a:t>овај тип скрининга није довео до већег смањења морбидитета и морталитета од водећих болести данашњице</a:t>
            </a: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45719"/>
          </a:xfrm>
          <a:prstGeom prst="roundRect">
            <a:avLst/>
          </a:prstGeom>
          <a:solidFill>
            <a:srgbClr val="C99DB0"/>
          </a:solidFill>
          <a:ln>
            <a:solidFill>
              <a:srgbClr val="C99D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9DB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15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467"/>
    </mc:Choice>
    <mc:Fallback xmlns="">
      <p:transition spd="slow" advTm="98467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sz="3200" b="1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sr-Cyrl-RS" sz="3200" b="1" smtClean="0">
                <a:latin typeface="Times New Roman" pitchFamily="18" charset="0"/>
                <a:cs typeface="Times New Roman" pitchFamily="18" charset="0"/>
              </a:rPr>
              <a:t>ипови скрининга</a:t>
            </a:r>
            <a:br>
              <a:rPr lang="sr-Cyrl-RS" sz="3200" b="1" smtClean="0">
                <a:latin typeface="Times New Roman" pitchFamily="18" charset="0"/>
                <a:cs typeface="Times New Roman" pitchFamily="18" charset="0"/>
              </a:rPr>
            </a:br>
            <a:r>
              <a:rPr lang="sr-Latn-RS" sz="3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3200" b="1" dirty="0" smtClean="0">
                <a:solidFill>
                  <a:srgbClr val="C99DB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sz="3200" b="1" dirty="0" smtClean="0">
                <a:solidFill>
                  <a:srgbClr val="C99DB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200" b="1" dirty="0">
              <a:solidFill>
                <a:srgbClr val="C99DB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fontScale="92500" lnSpcReduction="10000"/>
          </a:bodyPr>
          <a:lstStyle/>
          <a:p>
            <a:pPr marL="0" indent="0">
              <a:buClr>
                <a:srgbClr val="CC00CC"/>
              </a:buClr>
              <a:buNone/>
            </a:pPr>
            <a:endParaRPr lang="sr-Latn-RS" sz="2400" b="1" dirty="0" smtClean="0">
              <a:latin typeface="+mj-lt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r-Cyrl-RS" sz="2400" b="1">
                <a:latin typeface="Times New Roman" pitchFamily="18" charset="0"/>
                <a:cs typeface="Times New Roman" pitchFamily="18" charset="0"/>
              </a:rPr>
              <a:t>Мултипли или мултифазни – </a:t>
            </a:r>
            <a:r>
              <a:rPr lang="sr-Cyrl-RS" sz="2400">
                <a:latin typeface="Times New Roman" pitchFamily="18" charset="0"/>
                <a:cs typeface="Times New Roman" pitchFamily="18" charset="0"/>
              </a:rPr>
              <a:t>представља примену више скрининг тестова и може бити:</a:t>
            </a:r>
          </a:p>
          <a:p>
            <a:pPr>
              <a:buFont typeface="Wingdings" pitchFamily="2" charset="2"/>
              <a:buChar char="v"/>
            </a:pPr>
            <a:endParaRPr lang="sr-Cyrl-RS" sz="2400" b="1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sr-Cyrl-RS" sz="2400" b="1">
                <a:latin typeface="Times New Roman" pitchFamily="18" charset="0"/>
                <a:cs typeface="Times New Roman" pitchFamily="18" charset="0"/>
              </a:rPr>
              <a:t>Секвенцијални или серијски – </a:t>
            </a:r>
            <a:r>
              <a:rPr lang="sr-Cyrl-RS" sz="2400">
                <a:latin typeface="Times New Roman" pitchFamily="18" charset="0"/>
                <a:cs typeface="Times New Roman" pitchFamily="18" charset="0"/>
              </a:rPr>
              <a:t>одвија се у две фазе. Првом скрининг тесту, који је једноставнији, мање инвазиван, конфорнији и јевтинији, подвргавају се сви испитаници. Другом скрининг тесту, који је инвазивнији, комплекснији и скупљи, подвргавају се само они означени позитивно првим скрининг тестом. </a:t>
            </a:r>
          </a:p>
          <a:p>
            <a:pPr marL="0" indent="0">
              <a:buNone/>
            </a:pPr>
            <a:endParaRPr lang="sr-Cyrl-RS" sz="2400" b="1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sr-Cyrl-RS" sz="2400">
                <a:latin typeface="Times New Roman" pitchFamily="18" charset="0"/>
                <a:cs typeface="Times New Roman" pitchFamily="18" charset="0"/>
              </a:rPr>
              <a:t>Циљ је да се смањи број лажно позитивних резултата (повећава се специфичност, а смањује сензитивност теста)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45719"/>
          </a:xfrm>
          <a:prstGeom prst="roundRect">
            <a:avLst/>
          </a:prstGeom>
          <a:solidFill>
            <a:srgbClr val="C99DB0"/>
          </a:solidFill>
          <a:ln>
            <a:solidFill>
              <a:srgbClr val="C99D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9DB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76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435"/>
    </mc:Choice>
    <mc:Fallback xmlns="">
      <p:transition spd="slow" advTm="72435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sz="3200" b="1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sr-Cyrl-RS" sz="3200" b="1" smtClean="0">
                <a:latin typeface="Times New Roman" pitchFamily="18" charset="0"/>
                <a:cs typeface="Times New Roman" pitchFamily="18" charset="0"/>
              </a:rPr>
              <a:t>ипови скрининга</a:t>
            </a:r>
            <a:br>
              <a:rPr lang="sr-Cyrl-RS" sz="3200" b="1" smtClean="0">
                <a:latin typeface="Times New Roman" pitchFamily="18" charset="0"/>
                <a:cs typeface="Times New Roman" pitchFamily="18" charset="0"/>
              </a:rPr>
            </a:br>
            <a:r>
              <a:rPr lang="sr-Latn-RS" sz="3200" b="1" dirty="0" smtClean="0">
                <a:solidFill>
                  <a:srgbClr val="C99DB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sz="3200" b="1" dirty="0" smtClean="0">
                <a:solidFill>
                  <a:srgbClr val="C99DB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200" b="1" dirty="0">
              <a:solidFill>
                <a:srgbClr val="C99DB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sr-Cyrl-RS" sz="2400" b="1">
                <a:latin typeface="Times New Roman" pitchFamily="18" charset="0"/>
                <a:cs typeface="Times New Roman" pitchFamily="18" charset="0"/>
              </a:rPr>
              <a:t>симултани или паралелни – </a:t>
            </a:r>
            <a:r>
              <a:rPr lang="sr-Cyrl-RS" sz="2400">
                <a:latin typeface="Times New Roman" pitchFamily="18" charset="0"/>
                <a:cs typeface="Times New Roman" pitchFamily="18" charset="0"/>
              </a:rPr>
              <a:t>подразумева извођење неколико скрининг тестова истовремено. Позитивним се сматра онај испитаник који се означи позитивно у било ком тесту, док се негативним сматра онај који ни у једном није означен позитивно. </a:t>
            </a:r>
          </a:p>
          <a:p>
            <a:pPr>
              <a:buFont typeface="Wingdings" pitchFamily="2" charset="2"/>
              <a:buChar char="ü"/>
            </a:pPr>
            <a:endParaRPr lang="sr-Cyrl-RS" sz="2400" b="1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sr-Cyrl-RS" sz="2400">
                <a:latin typeface="Times New Roman" pitchFamily="18" charset="0"/>
                <a:cs typeface="Times New Roman" pitchFamily="18" charset="0"/>
              </a:rPr>
              <a:t>Циљ је повећање укупне сензитивности теста (специфичност се смањује)</a:t>
            </a: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45719"/>
          </a:xfrm>
          <a:prstGeom prst="roundRect">
            <a:avLst/>
          </a:prstGeom>
          <a:solidFill>
            <a:srgbClr val="C99DB0"/>
          </a:solidFill>
          <a:ln>
            <a:solidFill>
              <a:srgbClr val="C99D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9DB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91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445"/>
    </mc:Choice>
    <mc:Fallback xmlns="">
      <p:transition spd="slow" advTm="23445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896" y="287179"/>
            <a:ext cx="7906568" cy="1140882"/>
          </a:xfrm>
          <a:prstGeom prst="rect">
            <a:avLst/>
          </a:prstGeom>
        </p:spPr>
        <p:txBody>
          <a:bodyPr vert="horz" wrap="square" lIns="0" tIns="154488" rIns="0" bIns="0" rtlCol="0">
            <a:spAutoFit/>
          </a:bodyPr>
          <a:lstStyle/>
          <a:p>
            <a:pPr marL="217604"/>
            <a:r>
              <a:rPr lang="sr-Cyrl-RS" sz="3200" b="1" spc="-36" smtClean="0">
                <a:latin typeface="Times New Roman" pitchFamily="18" charset="0"/>
                <a:cs typeface="Times New Roman" pitchFamily="18" charset="0"/>
              </a:rPr>
              <a:t>Критеријуми за организовање скрининга</a:t>
            </a:r>
            <a:br>
              <a:rPr lang="sr-Cyrl-RS" sz="3200" b="1" spc="-36" smtClean="0">
                <a:latin typeface="Times New Roman" pitchFamily="18" charset="0"/>
                <a:cs typeface="Times New Roman" pitchFamily="18" charset="0"/>
              </a:rPr>
            </a:br>
            <a:endParaRPr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943599" y="1696346"/>
            <a:ext cx="4618" cy="0"/>
          </a:xfrm>
          <a:custGeom>
            <a:avLst/>
            <a:gdLst/>
            <a:ahLst/>
            <a:cxnLst/>
            <a:rect l="l" t="t" r="r" b="b"/>
            <a:pathLst>
              <a:path w="5079">
                <a:moveTo>
                  <a:pt x="0" y="0"/>
                </a:moveTo>
                <a:lnTo>
                  <a:pt x="4572" y="0"/>
                </a:lnTo>
              </a:path>
            </a:pathLst>
          </a:custGeom>
          <a:ln w="4572">
            <a:solidFill>
              <a:srgbClr val="A800DF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5681748" y="1720550"/>
            <a:ext cx="4618" cy="0"/>
          </a:xfrm>
          <a:custGeom>
            <a:avLst/>
            <a:gdLst/>
            <a:ahLst/>
            <a:cxnLst/>
            <a:rect l="l" t="t" r="r" b="b"/>
            <a:pathLst>
              <a:path w="5079">
                <a:moveTo>
                  <a:pt x="0" y="0"/>
                </a:moveTo>
                <a:lnTo>
                  <a:pt x="4572" y="0"/>
                </a:lnTo>
              </a:path>
            </a:pathLst>
          </a:custGeom>
          <a:ln w="4572">
            <a:solidFill>
              <a:srgbClr val="A800DF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2477192" y="2640329"/>
            <a:ext cx="4618" cy="0"/>
          </a:xfrm>
          <a:custGeom>
            <a:avLst/>
            <a:gdLst/>
            <a:ahLst/>
            <a:cxnLst/>
            <a:rect l="l" t="t" r="r" b="b"/>
            <a:pathLst>
              <a:path w="5080">
                <a:moveTo>
                  <a:pt x="0" y="0"/>
                </a:moveTo>
                <a:lnTo>
                  <a:pt x="4572" y="0"/>
                </a:lnTo>
              </a:path>
            </a:pathLst>
          </a:custGeom>
          <a:ln w="4572">
            <a:solidFill>
              <a:srgbClr val="9ECB9E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" name="object 7"/>
          <p:cNvSpPr/>
          <p:nvPr/>
        </p:nvSpPr>
        <p:spPr>
          <a:xfrm>
            <a:off x="4580314" y="1698362"/>
            <a:ext cx="2294313" cy="16660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6114010" y="3362436"/>
            <a:ext cx="4618" cy="0"/>
          </a:xfrm>
          <a:custGeom>
            <a:avLst/>
            <a:gdLst/>
            <a:ahLst/>
            <a:cxnLst/>
            <a:rect l="l" t="t" r="r" b="b"/>
            <a:pathLst>
              <a:path w="5079">
                <a:moveTo>
                  <a:pt x="0" y="0"/>
                </a:moveTo>
                <a:lnTo>
                  <a:pt x="4572" y="0"/>
                </a:lnTo>
              </a:path>
            </a:pathLst>
          </a:custGeom>
          <a:ln w="4572">
            <a:solidFill>
              <a:srgbClr val="BEBED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" name="object 9"/>
          <p:cNvSpPr/>
          <p:nvPr/>
        </p:nvSpPr>
        <p:spPr>
          <a:xfrm>
            <a:off x="1753988" y="2444677"/>
            <a:ext cx="2626821" cy="9843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763195" y="3364457"/>
            <a:ext cx="1251065" cy="645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666702" y="1855696"/>
            <a:ext cx="6554585" cy="255763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462251" y="4411308"/>
            <a:ext cx="4618" cy="0"/>
          </a:xfrm>
          <a:custGeom>
            <a:avLst/>
            <a:gdLst/>
            <a:ahLst/>
            <a:cxnLst/>
            <a:rect l="l" t="t" r="r" b="b"/>
            <a:pathLst>
              <a:path w="5079">
                <a:moveTo>
                  <a:pt x="0" y="0"/>
                </a:moveTo>
                <a:lnTo>
                  <a:pt x="4572" y="0"/>
                </a:lnTo>
              </a:path>
            </a:pathLst>
          </a:custGeom>
          <a:ln w="4572">
            <a:solidFill>
              <a:srgbClr val="DEE7DE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344192" y="4413326"/>
            <a:ext cx="361603" cy="9681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801391" y="4413327"/>
            <a:ext cx="394855" cy="11295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555374" y="5512622"/>
            <a:ext cx="4618" cy="0"/>
          </a:xfrm>
          <a:custGeom>
            <a:avLst/>
            <a:gdLst/>
            <a:ahLst/>
            <a:cxnLst/>
            <a:rect l="l" t="t" r="r" b="b"/>
            <a:pathLst>
              <a:path w="5079">
                <a:moveTo>
                  <a:pt x="0" y="0"/>
                </a:moveTo>
                <a:lnTo>
                  <a:pt x="4572" y="0"/>
                </a:lnTo>
              </a:path>
            </a:pathLst>
          </a:custGeom>
          <a:ln w="4572">
            <a:solidFill>
              <a:srgbClr val="EADEED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545378" y="4409290"/>
            <a:ext cx="2942705" cy="112148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966855" y="5532791"/>
            <a:ext cx="4618" cy="0"/>
          </a:xfrm>
          <a:custGeom>
            <a:avLst/>
            <a:gdLst/>
            <a:ahLst/>
            <a:cxnLst/>
            <a:rect l="l" t="t" r="r" b="b"/>
            <a:pathLst>
              <a:path w="5079">
                <a:moveTo>
                  <a:pt x="0" y="0"/>
                </a:moveTo>
                <a:lnTo>
                  <a:pt x="4572" y="0"/>
                </a:lnTo>
              </a:path>
            </a:pathLst>
          </a:custGeom>
          <a:ln w="4572">
            <a:solidFill>
              <a:srgbClr val="EDDEF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4038601" y="3535234"/>
            <a:ext cx="1884217" cy="130705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076798" y="3429002"/>
            <a:ext cx="1723505" cy="25280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799512" y="5091056"/>
            <a:ext cx="2692400" cy="1236009"/>
          </a:xfrm>
          <a:custGeom>
            <a:avLst/>
            <a:gdLst/>
            <a:ahLst/>
            <a:cxnLst/>
            <a:rect l="l" t="t" r="r" b="b"/>
            <a:pathLst>
              <a:path w="2961640" h="1400809">
                <a:moveTo>
                  <a:pt x="2961131" y="1400555"/>
                </a:moveTo>
                <a:lnTo>
                  <a:pt x="2961131" y="0"/>
                </a:lnTo>
                <a:lnTo>
                  <a:pt x="0" y="0"/>
                </a:lnTo>
                <a:lnTo>
                  <a:pt x="0" y="1400555"/>
                </a:lnTo>
                <a:lnTo>
                  <a:pt x="21335" y="1400555"/>
                </a:lnTo>
                <a:lnTo>
                  <a:pt x="21335" y="44195"/>
                </a:lnTo>
                <a:lnTo>
                  <a:pt x="44195" y="21335"/>
                </a:lnTo>
                <a:lnTo>
                  <a:pt x="44195" y="44195"/>
                </a:lnTo>
                <a:lnTo>
                  <a:pt x="2915411" y="44195"/>
                </a:lnTo>
                <a:lnTo>
                  <a:pt x="2915411" y="21335"/>
                </a:lnTo>
                <a:lnTo>
                  <a:pt x="2938271" y="44195"/>
                </a:lnTo>
                <a:lnTo>
                  <a:pt x="2938271" y="1400555"/>
                </a:lnTo>
                <a:lnTo>
                  <a:pt x="2961131" y="1400555"/>
                </a:lnTo>
                <a:close/>
              </a:path>
              <a:path w="2961640" h="1400809">
                <a:moveTo>
                  <a:pt x="44195" y="44195"/>
                </a:moveTo>
                <a:lnTo>
                  <a:pt x="44195" y="21335"/>
                </a:lnTo>
                <a:lnTo>
                  <a:pt x="21335" y="44195"/>
                </a:lnTo>
                <a:lnTo>
                  <a:pt x="44195" y="44195"/>
                </a:lnTo>
                <a:close/>
              </a:path>
              <a:path w="2961640" h="1400809">
                <a:moveTo>
                  <a:pt x="44195" y="1354835"/>
                </a:moveTo>
                <a:lnTo>
                  <a:pt x="44195" y="44195"/>
                </a:lnTo>
                <a:lnTo>
                  <a:pt x="21335" y="44195"/>
                </a:lnTo>
                <a:lnTo>
                  <a:pt x="21335" y="1354835"/>
                </a:lnTo>
                <a:lnTo>
                  <a:pt x="44195" y="1354835"/>
                </a:lnTo>
                <a:close/>
              </a:path>
              <a:path w="2961640" h="1400809">
                <a:moveTo>
                  <a:pt x="2938271" y="1354835"/>
                </a:moveTo>
                <a:lnTo>
                  <a:pt x="21335" y="1354835"/>
                </a:lnTo>
                <a:lnTo>
                  <a:pt x="44195" y="1377695"/>
                </a:lnTo>
                <a:lnTo>
                  <a:pt x="44195" y="1400555"/>
                </a:lnTo>
                <a:lnTo>
                  <a:pt x="2915411" y="1400555"/>
                </a:lnTo>
                <a:lnTo>
                  <a:pt x="2915411" y="1377695"/>
                </a:lnTo>
                <a:lnTo>
                  <a:pt x="2938271" y="1354835"/>
                </a:lnTo>
                <a:close/>
              </a:path>
              <a:path w="2961640" h="1400809">
                <a:moveTo>
                  <a:pt x="44195" y="1400555"/>
                </a:moveTo>
                <a:lnTo>
                  <a:pt x="44195" y="1377695"/>
                </a:lnTo>
                <a:lnTo>
                  <a:pt x="21335" y="1354835"/>
                </a:lnTo>
                <a:lnTo>
                  <a:pt x="21335" y="1400555"/>
                </a:lnTo>
                <a:lnTo>
                  <a:pt x="44195" y="1400555"/>
                </a:lnTo>
                <a:close/>
              </a:path>
              <a:path w="2961640" h="1400809">
                <a:moveTo>
                  <a:pt x="2938271" y="44195"/>
                </a:moveTo>
                <a:lnTo>
                  <a:pt x="2915411" y="21335"/>
                </a:lnTo>
                <a:lnTo>
                  <a:pt x="2915411" y="44195"/>
                </a:lnTo>
                <a:lnTo>
                  <a:pt x="2938271" y="44195"/>
                </a:lnTo>
                <a:close/>
              </a:path>
              <a:path w="2961640" h="1400809">
                <a:moveTo>
                  <a:pt x="2938271" y="1354835"/>
                </a:moveTo>
                <a:lnTo>
                  <a:pt x="2938271" y="44195"/>
                </a:lnTo>
                <a:lnTo>
                  <a:pt x="2915411" y="44195"/>
                </a:lnTo>
                <a:lnTo>
                  <a:pt x="2915411" y="1354835"/>
                </a:lnTo>
                <a:lnTo>
                  <a:pt x="2938271" y="1354835"/>
                </a:lnTo>
                <a:close/>
              </a:path>
              <a:path w="2961640" h="1400809">
                <a:moveTo>
                  <a:pt x="2938271" y="1400555"/>
                </a:moveTo>
                <a:lnTo>
                  <a:pt x="2938271" y="1354835"/>
                </a:lnTo>
                <a:lnTo>
                  <a:pt x="2915411" y="1377695"/>
                </a:lnTo>
                <a:lnTo>
                  <a:pt x="2915411" y="1400555"/>
                </a:lnTo>
                <a:lnTo>
                  <a:pt x="2938271" y="1400555"/>
                </a:lnTo>
                <a:close/>
              </a:path>
            </a:pathLst>
          </a:custGeom>
          <a:solidFill>
            <a:srgbClr val="C100ED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891876" y="5183318"/>
            <a:ext cx="2600036" cy="9848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2"/>
            <a:r>
              <a:rPr sz="1600" spc="-9" dirty="0" smtClean="0">
                <a:solidFill>
                  <a:prstClr val="black"/>
                </a:solidFill>
                <a:latin typeface="Times New Roman"/>
                <a:cs typeface="Times New Roman"/>
              </a:rPr>
              <a:t>•</a:t>
            </a:r>
            <a:r>
              <a:rPr lang="sr-Cyrl-RS" sz="1600" b="1" dirty="0">
                <a:solidFill>
                  <a:prstClr val="black"/>
                </a:solidFill>
                <a:latin typeface="Times New Roman"/>
                <a:cs typeface="Times New Roman"/>
              </a:rPr>
              <a:t>природни ток болести</a:t>
            </a:r>
          </a:p>
          <a:p>
            <a:pPr marL="11392"/>
            <a:r>
              <a:rPr lang="sr-Cyrl-RS" sz="1600" b="1" dirty="0">
                <a:solidFill>
                  <a:prstClr val="black"/>
                </a:solidFill>
                <a:latin typeface="Times New Roman"/>
                <a:cs typeface="Times New Roman"/>
              </a:rPr>
              <a:t>•пресимптоматски период</a:t>
            </a:r>
          </a:p>
          <a:p>
            <a:pPr marL="11392"/>
            <a:r>
              <a:rPr lang="sr-Cyrl-RS" sz="1600" b="1" dirty="0">
                <a:solidFill>
                  <a:prstClr val="black"/>
                </a:solidFill>
                <a:latin typeface="Times New Roman"/>
                <a:cs typeface="Times New Roman"/>
              </a:rPr>
              <a:t>•распрострањеност</a:t>
            </a:r>
          </a:p>
          <a:p>
            <a:pPr marL="11392"/>
            <a:r>
              <a:rPr lang="sr-Cyrl-RS" sz="1600" b="1" dirty="0">
                <a:solidFill>
                  <a:prstClr val="black"/>
                </a:solidFill>
                <a:latin typeface="Times New Roman"/>
                <a:cs typeface="Times New Roman"/>
              </a:rPr>
              <a:t>•</a:t>
            </a:r>
            <a:r>
              <a:rPr lang="sr-Cyrl-RS" sz="1600" b="1" dirty="0" smtClean="0">
                <a:solidFill>
                  <a:prstClr val="black"/>
                </a:solidFill>
                <a:latin typeface="Times New Roman"/>
                <a:cs typeface="Times New Roman"/>
              </a:rPr>
              <a:t>могућност лечења</a:t>
            </a:r>
            <a:endParaRPr sz="1600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6561513" y="3428999"/>
            <a:ext cx="1660236" cy="544606"/>
          </a:xfrm>
          <a:custGeom>
            <a:avLst/>
            <a:gdLst/>
            <a:ahLst/>
            <a:cxnLst/>
            <a:rect l="l" t="t" r="r" b="b"/>
            <a:pathLst>
              <a:path w="1826259" h="617220">
                <a:moveTo>
                  <a:pt x="44195" y="571500"/>
                </a:moveTo>
                <a:lnTo>
                  <a:pt x="44195" y="0"/>
                </a:lnTo>
                <a:lnTo>
                  <a:pt x="0" y="0"/>
                </a:lnTo>
                <a:lnTo>
                  <a:pt x="0" y="617220"/>
                </a:lnTo>
                <a:lnTo>
                  <a:pt x="21335" y="617220"/>
                </a:lnTo>
                <a:lnTo>
                  <a:pt x="21335" y="571500"/>
                </a:lnTo>
                <a:lnTo>
                  <a:pt x="44195" y="571500"/>
                </a:lnTo>
                <a:close/>
              </a:path>
              <a:path w="1826259" h="617220">
                <a:moveTo>
                  <a:pt x="1802891" y="571500"/>
                </a:moveTo>
                <a:lnTo>
                  <a:pt x="21335" y="571500"/>
                </a:lnTo>
                <a:lnTo>
                  <a:pt x="44195" y="594360"/>
                </a:lnTo>
                <a:lnTo>
                  <a:pt x="44195" y="617220"/>
                </a:lnTo>
                <a:lnTo>
                  <a:pt x="1781555" y="617220"/>
                </a:lnTo>
                <a:lnTo>
                  <a:pt x="1781555" y="594360"/>
                </a:lnTo>
                <a:lnTo>
                  <a:pt x="1802891" y="571500"/>
                </a:lnTo>
                <a:close/>
              </a:path>
              <a:path w="1826259" h="617220">
                <a:moveTo>
                  <a:pt x="44195" y="617220"/>
                </a:moveTo>
                <a:lnTo>
                  <a:pt x="44195" y="594360"/>
                </a:lnTo>
                <a:lnTo>
                  <a:pt x="21335" y="571500"/>
                </a:lnTo>
                <a:lnTo>
                  <a:pt x="21335" y="617220"/>
                </a:lnTo>
                <a:lnTo>
                  <a:pt x="44195" y="617220"/>
                </a:lnTo>
                <a:close/>
              </a:path>
              <a:path w="1826259" h="617220">
                <a:moveTo>
                  <a:pt x="1825751" y="617220"/>
                </a:moveTo>
                <a:lnTo>
                  <a:pt x="1825751" y="0"/>
                </a:lnTo>
                <a:lnTo>
                  <a:pt x="1781555" y="0"/>
                </a:lnTo>
                <a:lnTo>
                  <a:pt x="1781555" y="571500"/>
                </a:lnTo>
                <a:lnTo>
                  <a:pt x="1802891" y="571500"/>
                </a:lnTo>
                <a:lnTo>
                  <a:pt x="1802891" y="617220"/>
                </a:lnTo>
                <a:lnTo>
                  <a:pt x="1825751" y="617220"/>
                </a:lnTo>
                <a:close/>
              </a:path>
              <a:path w="1826259" h="617220">
                <a:moveTo>
                  <a:pt x="1802891" y="617220"/>
                </a:moveTo>
                <a:lnTo>
                  <a:pt x="1802891" y="571500"/>
                </a:lnTo>
                <a:lnTo>
                  <a:pt x="1781555" y="594360"/>
                </a:lnTo>
                <a:lnTo>
                  <a:pt x="1781555" y="617220"/>
                </a:lnTo>
                <a:lnTo>
                  <a:pt x="1802891" y="617220"/>
                </a:lnTo>
                <a:close/>
              </a:path>
            </a:pathLst>
          </a:custGeom>
          <a:solidFill>
            <a:srgbClr val="00008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653873" y="2830081"/>
            <a:ext cx="1701226" cy="10156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2"/>
            <a:r>
              <a:rPr spc="-9" dirty="0" smtClean="0">
                <a:solidFill>
                  <a:prstClr val="black"/>
                </a:solidFill>
                <a:latin typeface="Times New Roman"/>
                <a:cs typeface="Times New Roman"/>
              </a:rPr>
              <a:t>•</a:t>
            </a:r>
            <a:r>
              <a:rPr lang="sr-Cyrl-RS" sz="1600" b="1" dirty="0" smtClean="0">
                <a:solidFill>
                  <a:prstClr val="black"/>
                </a:solidFill>
                <a:latin typeface="Times New Roman"/>
                <a:cs typeface="Times New Roman"/>
              </a:rPr>
              <a:t>сензитивност</a:t>
            </a:r>
            <a:endParaRPr sz="1600" dirty="0" smtClean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392"/>
            <a:r>
              <a:rPr sz="1600" spc="-9" dirty="0" smtClean="0">
                <a:solidFill>
                  <a:prstClr val="black"/>
                </a:solidFill>
                <a:latin typeface="Times New Roman"/>
                <a:cs typeface="Times New Roman"/>
              </a:rPr>
              <a:t>•</a:t>
            </a:r>
            <a:r>
              <a:rPr lang="sr-Cyrl-RS" sz="1600" b="1" dirty="0" smtClean="0">
                <a:solidFill>
                  <a:prstClr val="black"/>
                </a:solidFill>
                <a:latin typeface="Times New Roman"/>
                <a:cs typeface="Times New Roman"/>
              </a:rPr>
              <a:t>специфичност</a:t>
            </a:r>
            <a:endParaRPr sz="1600" dirty="0" smtClean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392"/>
            <a:r>
              <a:rPr sz="1600" spc="-9" dirty="0" smtClean="0">
                <a:solidFill>
                  <a:prstClr val="black"/>
                </a:solidFill>
                <a:latin typeface="Times New Roman"/>
                <a:cs typeface="Times New Roman"/>
              </a:rPr>
              <a:t>•</a:t>
            </a:r>
            <a:r>
              <a:rPr lang="sr-Cyrl-RS" sz="1600" b="1" spc="-4" dirty="0" smtClean="0">
                <a:solidFill>
                  <a:prstClr val="black"/>
                </a:solidFill>
                <a:latin typeface="Times New Roman"/>
                <a:cs typeface="Times New Roman"/>
              </a:rPr>
              <a:t>цена</a:t>
            </a:r>
            <a:endParaRPr sz="1600" dirty="0" smtClean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392"/>
            <a:r>
              <a:rPr sz="1600" spc="-9" dirty="0" smtClean="0">
                <a:solidFill>
                  <a:prstClr val="black"/>
                </a:solidFill>
                <a:latin typeface="Times New Roman"/>
                <a:cs typeface="Times New Roman"/>
              </a:rPr>
              <a:t>•</a:t>
            </a:r>
            <a:r>
              <a:rPr lang="sr-Cyrl-RS" sz="1600" b="1" dirty="0" smtClean="0">
                <a:solidFill>
                  <a:prstClr val="black"/>
                </a:solidFill>
                <a:latin typeface="Times New Roman"/>
                <a:cs typeface="Times New Roman"/>
              </a:rPr>
              <a:t>прихватљивост</a:t>
            </a:r>
            <a:endParaRPr sz="1600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601290" y="4124215"/>
            <a:ext cx="2793423" cy="2272553"/>
          </a:xfrm>
          <a:custGeom>
            <a:avLst/>
            <a:gdLst/>
            <a:ahLst/>
            <a:cxnLst/>
            <a:rect l="l" t="t" r="r" b="b"/>
            <a:pathLst>
              <a:path w="3072765" h="2575559">
                <a:moveTo>
                  <a:pt x="0" y="0"/>
                </a:moveTo>
                <a:lnTo>
                  <a:pt x="0" y="2575559"/>
                </a:lnTo>
                <a:lnTo>
                  <a:pt x="3072383" y="2575559"/>
                </a:lnTo>
                <a:lnTo>
                  <a:pt x="307238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580505" y="4105386"/>
            <a:ext cx="2834986" cy="2752614"/>
          </a:xfrm>
          <a:custGeom>
            <a:avLst/>
            <a:gdLst/>
            <a:ahLst/>
            <a:cxnLst/>
            <a:rect l="l" t="t" r="r" b="b"/>
            <a:pathLst>
              <a:path w="3118485" h="2618740">
                <a:moveTo>
                  <a:pt x="3118103" y="2618231"/>
                </a:moveTo>
                <a:lnTo>
                  <a:pt x="3118103" y="0"/>
                </a:lnTo>
                <a:lnTo>
                  <a:pt x="0" y="0"/>
                </a:lnTo>
                <a:lnTo>
                  <a:pt x="0" y="2618231"/>
                </a:lnTo>
                <a:lnTo>
                  <a:pt x="22859" y="2618231"/>
                </a:lnTo>
                <a:lnTo>
                  <a:pt x="22859" y="44195"/>
                </a:lnTo>
                <a:lnTo>
                  <a:pt x="44195" y="21335"/>
                </a:lnTo>
                <a:lnTo>
                  <a:pt x="44195" y="44195"/>
                </a:lnTo>
                <a:lnTo>
                  <a:pt x="3073907" y="44195"/>
                </a:lnTo>
                <a:lnTo>
                  <a:pt x="3073907" y="21335"/>
                </a:lnTo>
                <a:lnTo>
                  <a:pt x="3095243" y="44195"/>
                </a:lnTo>
                <a:lnTo>
                  <a:pt x="3095243" y="2618231"/>
                </a:lnTo>
                <a:lnTo>
                  <a:pt x="3118103" y="2618231"/>
                </a:lnTo>
                <a:close/>
              </a:path>
              <a:path w="3118485" h="2618740">
                <a:moveTo>
                  <a:pt x="44195" y="44195"/>
                </a:moveTo>
                <a:lnTo>
                  <a:pt x="44195" y="21335"/>
                </a:lnTo>
                <a:lnTo>
                  <a:pt x="22859" y="44195"/>
                </a:lnTo>
                <a:lnTo>
                  <a:pt x="44195" y="44195"/>
                </a:lnTo>
                <a:close/>
              </a:path>
              <a:path w="3118485" h="2618740">
                <a:moveTo>
                  <a:pt x="44195" y="2574035"/>
                </a:moveTo>
                <a:lnTo>
                  <a:pt x="44195" y="44195"/>
                </a:lnTo>
                <a:lnTo>
                  <a:pt x="22859" y="44195"/>
                </a:lnTo>
                <a:lnTo>
                  <a:pt x="22859" y="2574035"/>
                </a:lnTo>
                <a:lnTo>
                  <a:pt x="44195" y="2574035"/>
                </a:lnTo>
                <a:close/>
              </a:path>
              <a:path w="3118485" h="2618740">
                <a:moveTo>
                  <a:pt x="3095243" y="2574035"/>
                </a:moveTo>
                <a:lnTo>
                  <a:pt x="22859" y="2574035"/>
                </a:lnTo>
                <a:lnTo>
                  <a:pt x="44195" y="2596895"/>
                </a:lnTo>
                <a:lnTo>
                  <a:pt x="44195" y="2618231"/>
                </a:lnTo>
                <a:lnTo>
                  <a:pt x="3073907" y="2618231"/>
                </a:lnTo>
                <a:lnTo>
                  <a:pt x="3073907" y="2596895"/>
                </a:lnTo>
                <a:lnTo>
                  <a:pt x="3095243" y="2574035"/>
                </a:lnTo>
                <a:close/>
              </a:path>
              <a:path w="3118485" h="2618740">
                <a:moveTo>
                  <a:pt x="44195" y="2618231"/>
                </a:moveTo>
                <a:lnTo>
                  <a:pt x="44195" y="2596895"/>
                </a:lnTo>
                <a:lnTo>
                  <a:pt x="22859" y="2574035"/>
                </a:lnTo>
                <a:lnTo>
                  <a:pt x="22859" y="2618231"/>
                </a:lnTo>
                <a:lnTo>
                  <a:pt x="44195" y="2618231"/>
                </a:lnTo>
                <a:close/>
              </a:path>
              <a:path w="3118485" h="2618740">
                <a:moveTo>
                  <a:pt x="3095243" y="44195"/>
                </a:moveTo>
                <a:lnTo>
                  <a:pt x="3073907" y="21335"/>
                </a:lnTo>
                <a:lnTo>
                  <a:pt x="3073907" y="44195"/>
                </a:lnTo>
                <a:lnTo>
                  <a:pt x="3095243" y="44195"/>
                </a:lnTo>
                <a:close/>
              </a:path>
              <a:path w="3118485" h="2618740">
                <a:moveTo>
                  <a:pt x="3095243" y="2574035"/>
                </a:moveTo>
                <a:lnTo>
                  <a:pt x="3095243" y="44195"/>
                </a:lnTo>
                <a:lnTo>
                  <a:pt x="3073907" y="44195"/>
                </a:lnTo>
                <a:lnTo>
                  <a:pt x="3073907" y="2574035"/>
                </a:lnTo>
                <a:lnTo>
                  <a:pt x="3095243" y="2574035"/>
                </a:lnTo>
                <a:close/>
              </a:path>
              <a:path w="3118485" h="2618740">
                <a:moveTo>
                  <a:pt x="3095243" y="2618231"/>
                </a:moveTo>
                <a:lnTo>
                  <a:pt x="3095243" y="2574035"/>
                </a:lnTo>
                <a:lnTo>
                  <a:pt x="3073907" y="2596895"/>
                </a:lnTo>
                <a:lnTo>
                  <a:pt x="3073907" y="2618231"/>
                </a:lnTo>
                <a:lnTo>
                  <a:pt x="3095243" y="2618231"/>
                </a:lnTo>
                <a:close/>
              </a:path>
            </a:pathLst>
          </a:custGeom>
          <a:solidFill>
            <a:srgbClr val="008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72867" y="4197647"/>
            <a:ext cx="2626591" cy="22467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2" marR="43294"/>
            <a:r>
              <a:rPr lang="sr-Cyrl-RS" b="1" spc="-9" dirty="0">
                <a:solidFill>
                  <a:prstClr val="black"/>
                </a:solidFill>
                <a:latin typeface="Times New Roman"/>
                <a:cs typeface="Times New Roman"/>
              </a:rPr>
              <a:t>•</a:t>
            </a:r>
            <a:r>
              <a:rPr lang="sr-Cyrl-RS" sz="1600" b="1" spc="-9" dirty="0" smtClean="0">
                <a:solidFill>
                  <a:prstClr val="black"/>
                </a:solidFill>
                <a:latin typeface="Times New Roman"/>
                <a:cs typeface="Times New Roman"/>
              </a:rPr>
              <a:t>Могућности </a:t>
            </a:r>
            <a:r>
              <a:rPr lang="sr-Cyrl-RS" sz="1600" b="1" spc="-9" dirty="0">
                <a:solidFill>
                  <a:prstClr val="black"/>
                </a:solidFill>
                <a:latin typeface="Times New Roman"/>
                <a:cs typeface="Times New Roman"/>
              </a:rPr>
              <a:t>збрињавања и </a:t>
            </a:r>
            <a:r>
              <a:rPr lang="sr-Cyrl-RS" sz="1600" b="1" spc="-9" dirty="0" smtClean="0">
                <a:solidFill>
                  <a:prstClr val="black"/>
                </a:solidFill>
                <a:latin typeface="Times New Roman"/>
                <a:cs typeface="Times New Roman"/>
              </a:rPr>
              <a:t>лечења </a:t>
            </a:r>
            <a:r>
              <a:rPr lang="sr-Cyrl-RS" sz="1600" b="1" spc="-9" dirty="0">
                <a:solidFill>
                  <a:prstClr val="black"/>
                </a:solidFill>
                <a:latin typeface="Times New Roman"/>
                <a:cs typeface="Times New Roman"/>
              </a:rPr>
              <a:t>новооткривених </a:t>
            </a:r>
            <a:r>
              <a:rPr lang="sr-Cyrl-RS" sz="1600" b="1" spc="-9" dirty="0" smtClean="0">
                <a:solidFill>
                  <a:prstClr val="black"/>
                </a:solidFill>
                <a:latin typeface="Times New Roman"/>
                <a:cs typeface="Times New Roman"/>
              </a:rPr>
              <a:t>случајева </a:t>
            </a:r>
            <a:r>
              <a:rPr lang="sr-Cyrl-RS" sz="1600" b="1" spc="-9" dirty="0">
                <a:solidFill>
                  <a:prstClr val="black"/>
                </a:solidFill>
                <a:latin typeface="Times New Roman"/>
                <a:cs typeface="Times New Roman"/>
              </a:rPr>
              <a:t>болести</a:t>
            </a:r>
          </a:p>
          <a:p>
            <a:pPr marL="11392" marR="43294"/>
            <a:r>
              <a:rPr lang="sr-Cyrl-RS" sz="1600" b="1" spc="-9" dirty="0">
                <a:solidFill>
                  <a:prstClr val="black"/>
                </a:solidFill>
                <a:latin typeface="Times New Roman"/>
                <a:cs typeface="Times New Roman"/>
              </a:rPr>
              <a:t>•Доступни ресурси</a:t>
            </a:r>
          </a:p>
          <a:p>
            <a:pPr marL="11392" marR="43294"/>
            <a:r>
              <a:rPr lang="sr-Cyrl-RS" sz="1600" b="1" spc="-9" dirty="0">
                <a:solidFill>
                  <a:prstClr val="black"/>
                </a:solidFill>
                <a:latin typeface="Times New Roman"/>
                <a:cs typeface="Times New Roman"/>
              </a:rPr>
              <a:t>за припрему и </a:t>
            </a:r>
            <a:r>
              <a:rPr lang="sr-Cyrl-RS" sz="1600" b="1" spc="-9" dirty="0" smtClean="0">
                <a:solidFill>
                  <a:prstClr val="black"/>
                </a:solidFill>
                <a:latin typeface="Times New Roman"/>
                <a:cs typeface="Times New Roman"/>
              </a:rPr>
              <a:t>спровођење </a:t>
            </a:r>
            <a:r>
              <a:rPr lang="sr-Cyrl-RS" sz="1600" b="1" spc="-9" dirty="0">
                <a:solidFill>
                  <a:prstClr val="black"/>
                </a:solidFill>
                <a:latin typeface="Times New Roman"/>
                <a:cs typeface="Times New Roman"/>
              </a:rPr>
              <a:t>скрининга</a:t>
            </a:r>
          </a:p>
          <a:p>
            <a:pPr marL="11392" marR="43294"/>
            <a:r>
              <a:rPr lang="sr-Cyrl-RS" sz="1600" b="1" spc="-9" dirty="0">
                <a:solidFill>
                  <a:prstClr val="black"/>
                </a:solidFill>
                <a:latin typeface="Times New Roman"/>
                <a:cs typeface="Times New Roman"/>
              </a:rPr>
              <a:t>•</a:t>
            </a:r>
            <a:r>
              <a:rPr lang="sr-Cyrl-RS" sz="1600" b="1" spc="-9" dirty="0" smtClean="0">
                <a:solidFill>
                  <a:prstClr val="black"/>
                </a:solidFill>
                <a:latin typeface="Times New Roman"/>
                <a:cs typeface="Times New Roman"/>
              </a:rPr>
              <a:t>Вођење </a:t>
            </a:r>
            <a:r>
              <a:rPr lang="sr-Cyrl-RS" sz="1600" b="1" spc="-9" dirty="0">
                <a:solidFill>
                  <a:prstClr val="black"/>
                </a:solidFill>
                <a:latin typeface="Times New Roman"/>
                <a:cs typeface="Times New Roman"/>
              </a:rPr>
              <a:t>регистара и извештавање</a:t>
            </a:r>
          </a:p>
          <a:p>
            <a:pPr marL="11392" marR="43294"/>
            <a:r>
              <a:rPr lang="sr-Cyrl-RS" sz="1600" b="1" spc="-9" dirty="0">
                <a:solidFill>
                  <a:prstClr val="black"/>
                </a:solidFill>
                <a:latin typeface="Times New Roman"/>
                <a:cs typeface="Times New Roman"/>
              </a:rPr>
              <a:t>Избалансирана цена</a:t>
            </a:r>
            <a:endParaRPr sz="1600" b="1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440574" y="1295400"/>
            <a:ext cx="8229600" cy="45719"/>
          </a:xfrm>
          <a:prstGeom prst="roundRect">
            <a:avLst/>
          </a:prstGeom>
          <a:solidFill>
            <a:srgbClr val="C99DB0"/>
          </a:solidFill>
          <a:ln>
            <a:solidFill>
              <a:srgbClr val="C99D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9DB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60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5653"/>
    </mc:Choice>
    <mc:Fallback xmlns="">
      <p:transition spd="slow" advTm="125653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r-Cyrl-RS" sz="3200" b="1" smtClean="0">
                <a:latin typeface="Times New Roman" pitchFamily="18" charset="0"/>
                <a:cs typeface="Times New Roman" pitchFamily="18" charset="0"/>
              </a:rPr>
              <a:t>ритеријуми везани за скрининг тест</a:t>
            </a:r>
            <a:br>
              <a:rPr lang="sr-Cyrl-RS" sz="3200" b="1" smtClean="0">
                <a:latin typeface="Times New Roman" pitchFamily="18" charset="0"/>
                <a:cs typeface="Times New Roman" pitchFamily="18" charset="0"/>
              </a:rPr>
            </a:br>
            <a:r>
              <a:rPr lang="sr-Latn-RS" sz="3200" b="1" dirty="0" smtClean="0">
                <a:solidFill>
                  <a:srgbClr val="C99DB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sz="3200" b="1" dirty="0" smtClean="0">
                <a:solidFill>
                  <a:srgbClr val="C99DB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200" b="1" dirty="0">
              <a:solidFill>
                <a:srgbClr val="C99DB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45719"/>
          </a:xfrm>
          <a:prstGeom prst="roundRect">
            <a:avLst/>
          </a:prstGeom>
          <a:solidFill>
            <a:srgbClr val="C99DB0"/>
          </a:solidFill>
          <a:ln>
            <a:solidFill>
              <a:srgbClr val="C99D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9DB0"/>
              </a:solidFill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4291200753"/>
              </p:ext>
            </p:extLst>
          </p:nvPr>
        </p:nvGraphicFramePr>
        <p:xfrm>
          <a:off x="457200" y="2819400"/>
          <a:ext cx="82296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Rectangle 8"/>
          <p:cNvSpPr/>
          <p:nvPr/>
        </p:nvSpPr>
        <p:spPr>
          <a:xfrm>
            <a:off x="657225" y="1896635"/>
            <a:ext cx="8001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r-Cyrl-RS" sz="24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Валидност теста </a:t>
            </a:r>
            <a:r>
              <a:rPr lang="sr-Cyrl-RS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је способност теста да коректно класификује испитанике на особе са обољењем и особе без обољена.</a:t>
            </a:r>
            <a:endParaRPr lang="sr-Cyrl-RS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02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332"/>
    </mc:Choice>
    <mc:Fallback xmlns="">
      <p:transition spd="slow" advTm="39332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4183" y="595634"/>
            <a:ext cx="7756235" cy="434509"/>
          </a:xfrm>
        </p:spPr>
        <p:txBody>
          <a:bodyPr lIns="82058" tIns="41029" rIns="82058" bIns="41029">
            <a:normAutofit fontScale="90000"/>
          </a:bodyPr>
          <a:lstStyle/>
          <a:p>
            <a:pPr algn="ctr" eaLnBrk="1" hangingPunct="1">
              <a:defRPr/>
            </a:pPr>
            <a:r>
              <a:rPr lang="sr-Cyrl-RS" sz="2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СОЦИЈАЛНО БЛАГОСТАЊЕ </a:t>
            </a:r>
            <a:r>
              <a:rPr lang="sr-Cyrl-CS" sz="2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RS" sz="2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СЗО</a:t>
            </a:r>
            <a:r>
              <a:rPr lang="sr-Cyrl-CS" sz="2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9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23" name="Content Placeholder 2"/>
          <p:cNvSpPr>
            <a:spLocks noGrp="1"/>
          </p:cNvSpPr>
          <p:nvPr>
            <p:ph idx="1"/>
          </p:nvPr>
        </p:nvSpPr>
        <p:spPr>
          <a:xfrm>
            <a:off x="381000" y="1676401"/>
            <a:ext cx="4495800" cy="3408783"/>
          </a:xfrm>
        </p:spPr>
        <p:txBody>
          <a:bodyPr lIns="82058" tIns="41029" rIns="82058" bIns="41029">
            <a:normAutofit fontScale="92500" lnSpcReduction="10000"/>
          </a:bodyPr>
          <a:lstStyle/>
          <a:p>
            <a:pPr algn="just">
              <a:buFont typeface="Wingdings" pitchFamily="2" charset="2"/>
              <a:buChar char="q"/>
            </a:pP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Социјално благостање је стање мира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и сигурности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у коме сваки човек без разлике на расу, веру, политичко уверење и пол има право на школовање и рад, и који му даје могућност да живи хармонично у здравој околини и који му пружа осигурање у случају болести, изнемоглости и старости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Font typeface="Wingdings" pitchFamily="2" charset="2"/>
              <a:buChar char="q"/>
            </a:pPr>
            <a:endParaRPr lang="sr-Cyrl-CS" sz="11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sr-Cyrl-RS" sz="1800" i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sz="18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800" i="1" dirty="0">
                <a:latin typeface="Times New Roman" pitchFamily="18" charset="0"/>
                <a:cs typeface="Times New Roman" pitchFamily="18" charset="0"/>
              </a:rPr>
              <a:t>World Health Organization – WHO)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lIns="91429" tIns="45714" rIns="91429" bIns="45714"/>
          <a:lstStyle/>
          <a:p>
            <a:pPr>
              <a:defRPr/>
            </a:pPr>
            <a:fld id="{73124544-0EAD-4499-8CE2-B5A7838429FD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pic>
        <p:nvPicPr>
          <p:cNvPr id="6" name="Picture 4" descr="208404523_d0d1a6487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909" y="1676399"/>
            <a:ext cx="3592945" cy="37024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844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224"/>
    </mc:Choice>
    <mc:Fallback xmlns="">
      <p:transition spd="slow" advTm="43224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r-Cyrl-RS" sz="3200" b="1">
                <a:latin typeface="Times New Roman" pitchFamily="18" charset="0"/>
                <a:cs typeface="Times New Roman" pitchFamily="18" charset="0"/>
              </a:rPr>
              <a:t>ритеријуми везани за скрининг тест</a:t>
            </a:r>
            <a:r>
              <a:rPr lang="sr-Latn-RS" sz="3200" b="1" dirty="0" smtClean="0">
                <a:solidFill>
                  <a:srgbClr val="C99DB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sz="3200" b="1" dirty="0" smtClean="0">
                <a:solidFill>
                  <a:srgbClr val="C99DB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200" b="1" dirty="0">
              <a:solidFill>
                <a:srgbClr val="C99DB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45719"/>
          </a:xfrm>
          <a:prstGeom prst="roundRect">
            <a:avLst/>
          </a:prstGeom>
          <a:solidFill>
            <a:srgbClr val="C99DB0"/>
          </a:solidFill>
          <a:ln>
            <a:solidFill>
              <a:srgbClr val="C99D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9DB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996157"/>
              </p:ext>
            </p:extLst>
          </p:nvPr>
        </p:nvGraphicFramePr>
        <p:xfrm>
          <a:off x="457200" y="2590800"/>
          <a:ext cx="8382001" cy="329184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447800"/>
                <a:gridCol w="3286477"/>
                <a:gridCol w="3647724"/>
              </a:tblGrid>
              <a:tr h="889000">
                <a:tc>
                  <a:txBody>
                    <a:bodyPr/>
                    <a:lstStyle/>
                    <a:p>
                      <a:pPr algn="l"/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Резултати </a:t>
                      </a:r>
                    </a:p>
                    <a:p>
                      <a:pPr algn="l"/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Скрининг теста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sr-Latn-R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Особе</a:t>
                      </a:r>
                      <a:r>
                        <a:rPr lang="sr-Cyrl-R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са обољењем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sr-Latn-R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Особе без обољења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89000">
                <a:tc>
                  <a:txBody>
                    <a:bodyPr/>
                    <a:lstStyle/>
                    <a:p>
                      <a:pPr algn="l"/>
                      <a:endParaRPr lang="sr-Latn-R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Позитиван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sr-Cyrl-RS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Стварно позитивне особе = Особе које имају обољење и које су тестом означене као позитивне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sr-Cyrl-RS" b="1" dirty="0" smtClean="0">
                          <a:latin typeface="Times New Roman" pitchFamily="18" charset="0"/>
                          <a:cs typeface="Times New Roman" pitchFamily="18" charset="0"/>
                        </a:rPr>
                        <a:t>Лажно позитивне особе = Особе које немају обољење али су тестом означене као позитивне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89000">
                <a:tc>
                  <a:txBody>
                    <a:bodyPr/>
                    <a:lstStyle/>
                    <a:p>
                      <a:pPr algn="l"/>
                      <a:endParaRPr lang="sr-Latn-R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sr-Cyrl-RS" dirty="0" smtClean="0">
                          <a:latin typeface="Times New Roman" pitchFamily="18" charset="0"/>
                          <a:cs typeface="Times New Roman" pitchFamily="18" charset="0"/>
                        </a:rPr>
                        <a:t>Негативан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sr-Cyrl-RS" b="1" dirty="0" smtClean="0">
                          <a:latin typeface="Times New Roman" pitchFamily="18" charset="0"/>
                          <a:cs typeface="Times New Roman" pitchFamily="18" charset="0"/>
                        </a:rPr>
                        <a:t>Лажно негативне особе = Особе које имају обољење али су тестом означене као негативне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sr-Cyrl-RS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Стварно негативне особе = Особе које немају обољење и које су тестома означене као негативне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755576" y="1556792"/>
            <a:ext cx="803053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0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Поређење резултата скрининг теста са резултатима ”златног стандарда“</a:t>
            </a:r>
          </a:p>
          <a:p>
            <a:endParaRPr lang="en-US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76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946"/>
    </mc:Choice>
    <mc:Fallback xmlns="">
      <p:transition spd="slow" advTm="73946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b="1" smtClean="0">
                <a:latin typeface="Times New Roman" pitchFamily="18" charset="0"/>
                <a:cs typeface="Times New Roman" pitchFamily="18" charset="0"/>
              </a:rPr>
              <a:t>Валидност  теста</a:t>
            </a:r>
            <a:br>
              <a:rPr lang="sr-Cyrl-RS" sz="3200" b="1" smtClean="0">
                <a:latin typeface="Times New Roman" pitchFamily="18" charset="0"/>
                <a:cs typeface="Times New Roman" pitchFamily="18" charset="0"/>
              </a:rPr>
            </a:b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sr-Latn-RS" sz="240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sr-Cyrl-RS" sz="2400">
                <a:latin typeface="Times New Roman" pitchFamily="18" charset="0"/>
                <a:cs typeface="Times New Roman" pitchFamily="18" charset="0"/>
              </a:rPr>
              <a:t>Валидност теста процењујемо на основу његове две карактеристике: сензитивности и специфичности.</a:t>
            </a:r>
          </a:p>
          <a:p>
            <a:pPr algn="just">
              <a:buNone/>
            </a:pPr>
            <a:endParaRPr lang="sr-Cyrl-RS" sz="240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sr-Cyrl-RS" sz="2400" b="1">
                <a:latin typeface="Times New Roman" pitchFamily="18" charset="0"/>
                <a:cs typeface="Times New Roman" pitchFamily="18" charset="0"/>
              </a:rPr>
              <a:t>Сензитивност (осетљивост) теста </a:t>
            </a:r>
            <a:r>
              <a:rPr lang="sr-Cyrl-RS" sz="2400">
                <a:latin typeface="Times New Roman" pitchFamily="18" charset="0"/>
                <a:cs typeface="Times New Roman" pitchFamily="18" charset="0"/>
              </a:rPr>
              <a:t>јесте његова способност да оболеле особе означи као позитивне и представља пропорцију стварно позитивних и свих са обољењем</a:t>
            </a:r>
          </a:p>
          <a:p>
            <a:pPr algn="just">
              <a:buNone/>
            </a:pPr>
            <a:endParaRPr lang="sr-Cyrl-RS" sz="240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sr-Cyrl-RS" sz="2400" b="1">
                <a:latin typeface="Times New Roman" pitchFamily="18" charset="0"/>
                <a:cs typeface="Times New Roman" pitchFamily="18" charset="0"/>
              </a:rPr>
              <a:t>Специфичност теста </a:t>
            </a:r>
            <a:r>
              <a:rPr lang="sr-Cyrl-RS" sz="2400">
                <a:latin typeface="Times New Roman" pitchFamily="18" charset="0"/>
                <a:cs typeface="Times New Roman" pitchFamily="18" charset="0"/>
              </a:rPr>
              <a:t>јесте његова способност да здраве особе издвоји као негативне на скринингу и представља пропорцију стварно негативних </a:t>
            </a:r>
            <a:endParaRPr lang="sr-Cyrl-RS" sz="240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sr-Cyrl-RS" sz="24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smtClean="0">
                <a:latin typeface="Times New Roman" pitchFamily="18" charset="0"/>
                <a:cs typeface="Times New Roman" pitchFamily="18" charset="0"/>
              </a:rPr>
              <a:t>    и </a:t>
            </a:r>
            <a:r>
              <a:rPr lang="sr-Cyrl-RS" sz="2400">
                <a:latin typeface="Times New Roman" pitchFamily="18" charset="0"/>
                <a:cs typeface="Times New Roman" pitchFamily="18" charset="0"/>
              </a:rPr>
              <a:t>свих без обољења</a:t>
            </a: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57200" y="1295400"/>
            <a:ext cx="8229600" cy="45719"/>
          </a:xfrm>
          <a:prstGeom prst="roundRect">
            <a:avLst/>
          </a:prstGeom>
          <a:solidFill>
            <a:srgbClr val="C99DB0"/>
          </a:solidFill>
          <a:ln>
            <a:solidFill>
              <a:srgbClr val="C99D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9DB0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5257800"/>
            <a:ext cx="1907749" cy="14289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45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669"/>
    </mc:Choice>
    <mc:Fallback xmlns="">
      <p:transition spd="slow" advTm="69669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648" y="1600200"/>
            <a:ext cx="6670273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649" y="3962400"/>
            <a:ext cx="6670272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5996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280"/>
    </mc:Choice>
    <mc:Fallback xmlns="">
      <p:transition spd="slow" advTm="3028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r-Cyrl-RS" sz="3200" b="1" smtClean="0">
                <a:latin typeface="Times New Roman" pitchFamily="18" charset="0"/>
                <a:cs typeface="Times New Roman" pitchFamily="18" charset="0"/>
              </a:rPr>
              <a:t>ритеријуми везани за скрининг тест</a:t>
            </a:r>
            <a:br>
              <a:rPr lang="sr-Cyrl-RS" sz="3200" b="1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3200" b="1" dirty="0" smtClean="0">
                <a:solidFill>
                  <a:srgbClr val="C99DB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sz="3200" b="1" dirty="0" smtClean="0">
                <a:solidFill>
                  <a:srgbClr val="C99DB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200" b="1" dirty="0">
              <a:solidFill>
                <a:srgbClr val="C99DB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45719"/>
          </a:xfrm>
          <a:prstGeom prst="roundRect">
            <a:avLst/>
          </a:prstGeom>
          <a:solidFill>
            <a:srgbClr val="C99DB0"/>
          </a:solidFill>
          <a:ln>
            <a:solidFill>
              <a:srgbClr val="C99D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9DB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55576" y="1622751"/>
            <a:ext cx="800100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Поузданост (прецизност) скрининг теста </a:t>
            </a:r>
            <a:r>
              <a:rPr lang="sr-Cyrl-RS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односи се на способност теста да при поновљеном испитивању даје исте резултате. </a:t>
            </a:r>
          </a:p>
          <a:p>
            <a:endParaRPr lang="sr-Cyrl-RS" sz="2400" b="1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Зависи од:</a:t>
            </a:r>
          </a:p>
          <a:p>
            <a:pPr marL="342900" indent="-342900">
              <a:buClr>
                <a:srgbClr val="7030A0"/>
              </a:buClr>
              <a:buFont typeface="Wingdings" pitchFamily="2" charset="2"/>
              <a:buChar char="ü"/>
            </a:pPr>
            <a:r>
              <a:rPr lang="sr-Cyrl-RS" sz="2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предмета мерења (нпр. различите варијације биолошких карактеристика)</a:t>
            </a:r>
          </a:p>
          <a:p>
            <a:pPr marL="342900" indent="-342900">
              <a:buClr>
                <a:srgbClr val="7030A0"/>
              </a:buClr>
              <a:buFont typeface="Wingdings" pitchFamily="2" charset="2"/>
              <a:buChar char="ü"/>
            </a:pPr>
            <a:r>
              <a:rPr lang="sr-Cyrl-RS" sz="2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мерног инструмента (нпр. мерење притиска са дигиталним и аналогним мерачем)</a:t>
            </a:r>
          </a:p>
          <a:p>
            <a:pPr marL="342900" indent="-342900">
              <a:buClr>
                <a:srgbClr val="7030A0"/>
              </a:buClr>
              <a:buFont typeface="Wingdings" pitchFamily="2" charset="2"/>
              <a:buChar char="ü"/>
            </a:pPr>
            <a:r>
              <a:rPr lang="sr-Cyrl-RS" sz="2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унутариспитивачких варијација (степен неслагања између два или више читања од стране једног истраживача)</a:t>
            </a:r>
          </a:p>
          <a:p>
            <a:pPr marL="342900" indent="-342900">
              <a:buClr>
                <a:srgbClr val="7030A0"/>
              </a:buClr>
              <a:buFont typeface="Wingdings" pitchFamily="2" charset="2"/>
              <a:buChar char="ü"/>
            </a:pPr>
            <a:r>
              <a:rPr lang="sr-Cyrl-RS" sz="2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међуиспитивачких варијација (степен неслагања читања између више истраживача)</a:t>
            </a:r>
            <a:endParaRPr lang="sr-Cyrl-RS" sz="2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641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695"/>
    </mc:Choice>
    <mc:Fallback xmlns="">
      <p:transition spd="slow" advTm="37695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457200" y="1628800"/>
            <a:ext cx="8065655" cy="23852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0574"/>
            <a:endParaRPr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4293" indent="-342900">
              <a:buClr>
                <a:srgbClr val="C200EE"/>
              </a:buClr>
              <a:buSzPct val="103571"/>
              <a:buFont typeface="Wingdings" pitchFamily="2" charset="2"/>
              <a:buChar char="q"/>
              <a:tabLst>
                <a:tab pos="298496" algn="l"/>
              </a:tabLst>
            </a:pPr>
            <a:r>
              <a:rPr lang="sr-Cyrl-RS" sz="2400" spc="-27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Цитолошки брис грлића материце </a:t>
            </a:r>
            <a:r>
              <a:rPr lang="sr-Latn-RS" sz="2400" spc="-27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(Pap test)</a:t>
            </a:r>
            <a:endParaRPr lang="sr-Cyrl-RS" sz="2400" spc="-27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4293" indent="-342900">
              <a:buClr>
                <a:srgbClr val="C200EE"/>
              </a:buClr>
              <a:buSzPct val="103571"/>
              <a:buFont typeface="Wingdings" pitchFamily="2" charset="2"/>
              <a:buChar char="q"/>
              <a:tabLst>
                <a:tab pos="298496" algn="l"/>
              </a:tabLst>
            </a:pPr>
            <a:endParaRPr lang="sr-Latn-RS" sz="2400" spc="-27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4293" indent="-342900">
              <a:buClr>
                <a:srgbClr val="C200EE"/>
              </a:buClr>
              <a:buSzPct val="103571"/>
              <a:buFont typeface="Wingdings" pitchFamily="2" charset="2"/>
              <a:buChar char="q"/>
              <a:tabLst>
                <a:tab pos="298496" algn="l"/>
              </a:tabLst>
            </a:pPr>
            <a:r>
              <a:rPr lang="sr-Cyrl-RS" sz="2400" spc="-27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Имунохемијски тест на окултно крварење у столици </a:t>
            </a:r>
            <a:r>
              <a:rPr lang="sr-Latn-R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(iFOB test)</a:t>
            </a:r>
            <a:endParaRPr lang="sr-Cyrl-RS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4293" indent="-342900">
              <a:buClr>
                <a:srgbClr val="C200EE"/>
              </a:buClr>
              <a:buSzPct val="103571"/>
              <a:buFont typeface="Wingdings" pitchFamily="2" charset="2"/>
              <a:buChar char="q"/>
              <a:tabLst>
                <a:tab pos="298496" algn="l"/>
              </a:tabLst>
            </a:pPr>
            <a:endParaRPr lang="sr-Latn-RS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4293" indent="-342900">
              <a:buClr>
                <a:srgbClr val="C200EE"/>
              </a:buClr>
              <a:buSzPct val="103571"/>
              <a:buFont typeface="Wingdings" pitchFamily="2" charset="2"/>
              <a:buChar char="q"/>
              <a:tabLst>
                <a:tab pos="298496" algn="l"/>
              </a:tabLst>
            </a:pPr>
            <a:r>
              <a:rPr lang="sr-Cyrl-RS" sz="2400" spc="-27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мамографија</a:t>
            </a:r>
            <a:endParaRPr lang="sr-Latn-RS" sz="2400" spc="-27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33582" y="434189"/>
            <a:ext cx="7476836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2" marR="4559" indent="-570"/>
            <a:r>
              <a:rPr lang="sr-Cyrl-RS" sz="3200" b="1" spc="-36" dirty="0" smtClean="0">
                <a:latin typeface="Times New Roman" pitchFamily="18" charset="0"/>
                <a:cs typeface="Times New Roman" pitchFamily="18" charset="0"/>
              </a:rPr>
              <a:t>Организовани скрининг у РС </a:t>
            </a:r>
            <a:r>
              <a:rPr lang="sr-Latn-RS" sz="3200" b="1" spc="-36" dirty="0" smtClean="0">
                <a:latin typeface="Times New Roman" pitchFamily="18" charset="0"/>
                <a:cs typeface="Times New Roman" pitchFamily="18" charset="0"/>
              </a:rPr>
              <a:t>S</a:t>
            </a:r>
            <a:endParaRPr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57200" y="1097280"/>
            <a:ext cx="8229600" cy="45719"/>
          </a:xfrm>
          <a:prstGeom prst="roundRect">
            <a:avLst/>
          </a:prstGeom>
          <a:solidFill>
            <a:srgbClr val="C99DB0"/>
          </a:solidFill>
          <a:ln>
            <a:solidFill>
              <a:srgbClr val="C99D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9DB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058" y="4485658"/>
            <a:ext cx="3566606" cy="23182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427" y="4485658"/>
            <a:ext cx="3773487" cy="23415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361" y="0"/>
            <a:ext cx="1904468" cy="2362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688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932"/>
    </mc:Choice>
    <mc:Fallback xmlns="">
      <p:transition spd="slow" advTm="20932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b="1" dirty="0">
                <a:latin typeface="Times New Roman" pitchFamily="18" charset="0"/>
                <a:cs typeface="Times New Roman" pitchFamily="18" charset="0"/>
              </a:rPr>
              <a:t>Кључни актери организованог скрининга</a:t>
            </a:r>
            <a:r>
              <a:rPr lang="sr-Latn-RS" sz="3200" b="1" dirty="0" smtClean="0">
                <a:solidFill>
                  <a:srgbClr val="C99DB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sz="3200" b="1" dirty="0" smtClean="0">
                <a:solidFill>
                  <a:srgbClr val="C99DB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200" b="1" dirty="0">
              <a:solidFill>
                <a:srgbClr val="C99DB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rgbClr val="CC00CC"/>
              </a:buClr>
              <a:buFont typeface="Wingdings" pitchFamily="2" charset="2"/>
              <a:buChar char="ü"/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Дом здравља - носилац и изводилац програма скрининга</a:t>
            </a:r>
          </a:p>
          <a:p>
            <a:pPr>
              <a:lnSpc>
                <a:spcPct val="150000"/>
              </a:lnSpc>
              <a:buClr>
                <a:srgbClr val="CC00CC"/>
              </a:buClr>
              <a:buFont typeface="Wingdings" pitchFamily="2" charset="2"/>
              <a:buChar char="ü"/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Институт/Завод за јавно здравље</a:t>
            </a:r>
          </a:p>
          <a:p>
            <a:pPr>
              <a:lnSpc>
                <a:spcPct val="150000"/>
              </a:lnSpc>
              <a:buClr>
                <a:srgbClr val="CC00CC"/>
              </a:buClr>
              <a:buFont typeface="Wingdings" pitchFamily="2" charset="2"/>
              <a:buChar char="ü"/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Републички фонд за здравствено осигурање</a:t>
            </a:r>
          </a:p>
          <a:p>
            <a:pPr>
              <a:lnSpc>
                <a:spcPct val="150000"/>
              </a:lnSpc>
              <a:buClr>
                <a:srgbClr val="CC00CC"/>
              </a:buClr>
              <a:buFont typeface="Wingdings" pitchFamily="2" charset="2"/>
              <a:buChar char="ü"/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Министарство здравља</a:t>
            </a:r>
          </a:p>
          <a:p>
            <a:pPr>
              <a:lnSpc>
                <a:spcPct val="150000"/>
              </a:lnSpc>
              <a:buClr>
                <a:srgbClr val="CC00CC"/>
              </a:buClr>
              <a:buFont typeface="Wingdings" pitchFamily="2" charset="2"/>
              <a:buChar char="ü"/>
            </a:pP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Clr>
                <a:srgbClr val="CC00CC"/>
              </a:buClr>
              <a:buFont typeface="Wingdings" pitchFamily="2" charset="2"/>
              <a:buChar char="ü"/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Тим за кординацију скрининга</a:t>
            </a:r>
          </a:p>
          <a:p>
            <a:pPr>
              <a:lnSpc>
                <a:spcPct val="150000"/>
              </a:lnSpc>
              <a:buClr>
                <a:srgbClr val="CC00CC"/>
              </a:buClr>
              <a:buFont typeface="Wingdings" pitchFamily="2" charset="2"/>
              <a:buChar char="ü"/>
            </a:pP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Канцеларија за превенцију малигних болести</a:t>
            </a:r>
            <a:endParaRPr lang="sr-Latn-RS" sz="2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57200" y="1097280"/>
            <a:ext cx="8229600" cy="45719"/>
          </a:xfrm>
          <a:prstGeom prst="roundRect">
            <a:avLst/>
          </a:prstGeom>
          <a:solidFill>
            <a:srgbClr val="C99DB0"/>
          </a:solidFill>
          <a:ln>
            <a:solidFill>
              <a:srgbClr val="C99D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99DB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829" y="3200400"/>
            <a:ext cx="3581400" cy="19994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0974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44"/>
    </mc:Choice>
    <mc:Fallback xmlns="">
      <p:transition spd="slow" advTm="30044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Latn-RS" dirty="0" smtClean="0"/>
              <a:t>        </a:t>
            </a:r>
            <a:br>
              <a:rPr lang="sr-Latn-RS" dirty="0" smtClean="0"/>
            </a:br>
            <a:endParaRPr lang="en-US" dirty="0"/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81000"/>
            <a:ext cx="7239000" cy="2057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15" y="2808061"/>
            <a:ext cx="4038600" cy="36958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115" y="2808061"/>
            <a:ext cx="4561114" cy="36958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1454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8"/>
    </mc:Choice>
    <mc:Fallback xmlns="">
      <p:transition spd="slow" advTm="668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84629" y="188640"/>
            <a:ext cx="7476836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17604" marR="4559" indent="-570" algn="ctr"/>
            <a:r>
              <a:rPr lang="sr-Cyrl-RS" sz="3600" b="1" spc="-31" dirty="0">
                <a:latin typeface="Times New Roman" pitchFamily="18" charset="0"/>
                <a:cs typeface="Times New Roman" pitchFamily="18" charset="0"/>
              </a:rPr>
              <a:t>Благовремено и ефикасно </a:t>
            </a:r>
            <a:r>
              <a:rPr lang="sr-Cyrl-RS" sz="3600" b="1" spc="-31" dirty="0" smtClean="0">
                <a:latin typeface="Times New Roman" pitchFamily="18" charset="0"/>
                <a:cs typeface="Times New Roman" pitchFamily="18" charset="0"/>
              </a:rPr>
              <a:t>лечење </a:t>
            </a:r>
            <a:r>
              <a:rPr lang="sr-Cyrl-RS" sz="3600" b="1" spc="-31" dirty="0">
                <a:latin typeface="Times New Roman" pitchFamily="18" charset="0"/>
                <a:cs typeface="Times New Roman" pitchFamily="18" charset="0"/>
              </a:rPr>
              <a:t>обољења</a:t>
            </a:r>
            <a:endParaRPr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065818" y="2218765"/>
            <a:ext cx="1108364" cy="10381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779548" y="1816453"/>
            <a:ext cx="6015758" cy="46679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8592" marR="4559" indent="-457200">
              <a:lnSpc>
                <a:spcPts val="2755"/>
              </a:lnSpc>
              <a:buFont typeface="Wingdings" pitchFamily="2" charset="2"/>
              <a:buChar char="ü"/>
            </a:pPr>
            <a:r>
              <a:rPr lang="sr-Cyrl-RS" sz="2900" spc="-4" dirty="0">
                <a:latin typeface="Times New Roman"/>
                <a:cs typeface="Times New Roman"/>
              </a:rPr>
              <a:t>Благовременто лецење спрецава даљу прогресију болести, смањује последице и компликације и вероватноцу инвалидитета и </a:t>
            </a:r>
            <a:r>
              <a:rPr lang="sr-Cyrl-RS" sz="2900" spc="-4" dirty="0" smtClean="0">
                <a:latin typeface="Times New Roman"/>
                <a:cs typeface="Times New Roman"/>
              </a:rPr>
              <a:t>умирања</a:t>
            </a:r>
          </a:p>
          <a:p>
            <a:pPr marL="468592" marR="4559" indent="-457200">
              <a:lnSpc>
                <a:spcPts val="2755"/>
              </a:lnSpc>
              <a:buFont typeface="Wingdings" pitchFamily="2" charset="2"/>
              <a:buChar char="ü"/>
            </a:pPr>
            <a:endParaRPr sz="3500" dirty="0" smtClean="0">
              <a:latin typeface="Times New Roman"/>
              <a:cs typeface="Times New Roman"/>
            </a:endParaRPr>
          </a:p>
          <a:p>
            <a:pPr marL="468022" marR="279698" indent="-457200">
              <a:lnSpc>
                <a:spcPts val="2755"/>
              </a:lnSpc>
              <a:buFont typeface="Wingdings" pitchFamily="2" charset="2"/>
              <a:buChar char="ü"/>
            </a:pPr>
            <a:r>
              <a:rPr lang="sr-Cyrl-RS" sz="2900" spc="-4" dirty="0" smtClean="0">
                <a:latin typeface="Times New Roman"/>
                <a:cs typeface="Times New Roman"/>
              </a:rPr>
              <a:t>Опште и специфично</a:t>
            </a:r>
            <a:endParaRPr lang="sr-Latn-RS" sz="2900" spc="-4" dirty="0">
              <a:latin typeface="Times New Roman"/>
              <a:cs typeface="Times New Roman"/>
            </a:endParaRPr>
          </a:p>
          <a:p>
            <a:pPr marL="468022" marR="279698" indent="-457200">
              <a:lnSpc>
                <a:spcPts val="2755"/>
              </a:lnSpc>
              <a:buFont typeface="Wingdings" pitchFamily="2" charset="2"/>
              <a:buChar char="ü"/>
            </a:pPr>
            <a:endParaRPr lang="sr-Latn-RS" sz="2900" spc="-4" dirty="0">
              <a:latin typeface="Times New Roman"/>
              <a:cs typeface="Times New Roman"/>
            </a:endParaRPr>
          </a:p>
          <a:p>
            <a:pPr marL="468022" marR="279698" indent="-457200">
              <a:lnSpc>
                <a:spcPts val="2755"/>
              </a:lnSpc>
              <a:buFont typeface="Wingdings" pitchFamily="2" charset="2"/>
              <a:buChar char="ü"/>
            </a:pPr>
            <a:endParaRPr lang="sr-Latn-RS" sz="2900" spc="-4" dirty="0">
              <a:latin typeface="Times New Roman"/>
              <a:cs typeface="Times New Roman"/>
            </a:endParaRPr>
          </a:p>
          <a:p>
            <a:pPr marL="468022" marR="279698" indent="-457200">
              <a:lnSpc>
                <a:spcPts val="2755"/>
              </a:lnSpc>
              <a:buFont typeface="Wingdings" pitchFamily="2" charset="2"/>
              <a:buChar char="ü"/>
            </a:pPr>
            <a:r>
              <a:rPr lang="sr-Cyrl-RS" sz="2900" spc="-4" dirty="0" smtClean="0">
                <a:latin typeface="Times New Roman"/>
                <a:cs typeface="Times New Roman"/>
              </a:rPr>
              <a:t>Конзервативно и хирушко</a:t>
            </a:r>
            <a:endParaRPr lang="sr-Latn-RS" sz="2900" spc="-4" dirty="0">
              <a:latin typeface="Times New Roman"/>
              <a:cs typeface="Times New Roman"/>
            </a:endParaRPr>
          </a:p>
          <a:p>
            <a:pPr marL="11392" marR="279698" indent="-570">
              <a:lnSpc>
                <a:spcPts val="2755"/>
              </a:lnSpc>
            </a:pPr>
            <a:endParaRPr lang="sr-Latn-RS" sz="2900" spc="-4" dirty="0">
              <a:latin typeface="Times New Roman"/>
              <a:cs typeface="Times New Roman"/>
            </a:endParaRPr>
          </a:p>
          <a:p>
            <a:pPr marL="11392" marR="279698" indent="-570">
              <a:lnSpc>
                <a:spcPts val="2755"/>
              </a:lnSpc>
            </a:pPr>
            <a:endParaRPr lang="sr-Latn-RS" sz="2900" dirty="0">
              <a:latin typeface="Times New Roman"/>
              <a:cs typeface="Times New Roman"/>
            </a:endParaRPr>
          </a:p>
          <a:p>
            <a:pPr marL="11392" marR="279698" indent="-570">
              <a:lnSpc>
                <a:spcPts val="2755"/>
              </a:lnSpc>
            </a:pPr>
            <a:endParaRPr lang="sr-Latn-RS" sz="2900" spc="-4" dirty="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7620000" y="4908176"/>
            <a:ext cx="641465" cy="87405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481458" y="3496236"/>
            <a:ext cx="900545" cy="65621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096000" y="4168591"/>
            <a:ext cx="1131916" cy="120216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8298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4532"/>
    </mc:Choice>
    <mc:Fallback xmlns="">
      <p:transition spd="slow" advTm="134532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476836" cy="977644"/>
          </a:xfrm>
        </p:spPr>
        <p:txBody>
          <a:bodyPr lIns="82058" tIns="41029" rIns="82058" bIns="41029">
            <a:normAutofit fontScale="90000"/>
          </a:bodyPr>
          <a:lstStyle/>
          <a:p>
            <a:pPr algn="ctr"/>
            <a:r>
              <a:rPr lang="sr-Cyrl-RS" sz="3200" b="1" dirty="0">
                <a:latin typeface="Times New Roman" pitchFamily="18" charset="0"/>
                <a:cs typeface="Times New Roman" pitchFamily="18" charset="0"/>
              </a:rPr>
              <a:t>Мере ограничавања неспособности и рехабилитације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4308" y="2003614"/>
            <a:ext cx="7615382" cy="4589492"/>
          </a:xfrm>
        </p:spPr>
        <p:txBody>
          <a:bodyPr lIns="82058" tIns="41029" rIns="82058" bIns="41029">
            <a:normAutofit fontScale="92500" lnSpcReduction="10000"/>
          </a:bodyPr>
          <a:lstStyle/>
          <a:p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Рехабилитација је примена свих расположивих мера на </a:t>
            </a:r>
            <a:r>
              <a:rPr lang="sr-Cyrl-RS" sz="2300" dirty="0" smtClean="0">
                <a:latin typeface="Times New Roman" pitchFamily="18" charset="0"/>
                <a:cs typeface="Times New Roman" pitchFamily="18" charset="0"/>
              </a:rPr>
              <a:t>смањење последица </a:t>
            </a: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обољења, као и недостатака, неспособности и хендикепа.</a:t>
            </a:r>
          </a:p>
          <a:p>
            <a:endParaRPr lang="sr-Cyrl-RS" sz="23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Циљ терцијарне превенције јесте да се код људи код којих је обољење вец манифестно очува и унапреди постојећи капацитет физичког, психичког и социјалног функционисања, односно да се унапреди квалитет њиховог живота.</a:t>
            </a:r>
          </a:p>
          <a:p>
            <a:endParaRPr lang="sr-Cyrl-RS" sz="23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Функционално оспособљавање – ужи концепт</a:t>
            </a:r>
          </a:p>
          <a:p>
            <a:endParaRPr lang="sr-Cyrl-RS" sz="23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Медицинске, социјалне, психолошке и професионалне аспекте – шири концепт</a:t>
            </a:r>
            <a:endParaRPr lang="en-US" sz="23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860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8666"/>
    </mc:Choice>
    <mc:Fallback xmlns="">
      <p:transition spd="slow" advTm="158666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581" y="595634"/>
            <a:ext cx="7476836" cy="434509"/>
          </a:xfrm>
        </p:spPr>
        <p:txBody>
          <a:bodyPr lIns="82058" tIns="41029" rIns="82058" bIns="41029">
            <a:normAutofit fontScale="90000"/>
          </a:bodyPr>
          <a:lstStyle/>
          <a:p>
            <a:pPr algn="ctr"/>
            <a:r>
              <a:rPr lang="sr-Cyrl-RS" sz="2900" b="1" dirty="0">
                <a:latin typeface="Times New Roman" pitchFamily="18" charset="0"/>
                <a:cs typeface="Times New Roman" pitchFamily="18" charset="0"/>
              </a:rPr>
              <a:t>ДЕТЕРМИНАНТЕ ЗДРАВЉА</a:t>
            </a:r>
            <a:endParaRPr lang="en-US" sz="2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4308" y="2003615"/>
            <a:ext cx="7615382" cy="3666162"/>
          </a:xfrm>
        </p:spPr>
        <p:txBody>
          <a:bodyPr lIns="82058" tIns="41029" rIns="82058" bIns="41029"/>
          <a:lstStyle/>
          <a:p>
            <a:pPr marL="41029" indent="0" algn="just">
              <a:buNone/>
            </a:pP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ДЕТЕРМИНАНТЕ ЗДРАВЉА јесу лични, економски, социјални и околински фактори који одређују здравствено стање појединаца или популација.</a:t>
            </a:r>
          </a:p>
          <a:p>
            <a:pPr marL="41029" indent="0" algn="just">
              <a:buNone/>
            </a:pPr>
            <a:endParaRPr lang="sr-Cyrl-RS" sz="2300" dirty="0">
              <a:latin typeface="Times New Roman" pitchFamily="18" charset="0"/>
              <a:cs typeface="Times New Roman" pitchFamily="18" charset="0"/>
            </a:endParaRPr>
          </a:p>
          <a:p>
            <a:pPr marL="41029" indent="0" algn="just">
              <a:buNone/>
            </a:pP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Постоји низ подела фактора који делују на здравље, али се детерминанте здравља најчешће посматрају и анализирају у оквиру поделе на:</a:t>
            </a:r>
          </a:p>
          <a:p>
            <a:pPr marL="383929" indent="-342900" algn="just">
              <a:buFont typeface="Wingdings" pitchFamily="2" charset="2"/>
              <a:buChar char="q"/>
            </a:pP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факторе наслеђа и</a:t>
            </a:r>
          </a:p>
          <a:p>
            <a:pPr marL="383929" indent="-342900" algn="just">
              <a:buFont typeface="Wingdings" pitchFamily="2" charset="2"/>
              <a:buChar char="q"/>
            </a:pP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факторе околине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78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685"/>
    </mc:Choice>
    <mc:Fallback xmlns="">
      <p:transition spd="slow" advTm="27685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385" y="537883"/>
            <a:ext cx="8229600" cy="434509"/>
          </a:xfrm>
        </p:spPr>
        <p:txBody>
          <a:bodyPr lIns="82058" tIns="41029" rIns="82058" bIns="41029">
            <a:normAutofit fontScale="90000"/>
          </a:bodyPr>
          <a:lstStyle/>
          <a:p>
            <a:pPr algn="ctr" eaLnBrk="1" hangingPunct="1">
              <a:defRPr/>
            </a:pPr>
            <a:r>
              <a:rPr lang="sr-Cyrl-RS" sz="2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ДЕФИНИЦИЈА ЗДРАВЉА СЗО</a:t>
            </a:r>
            <a:endParaRPr lang="en-US" sz="29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457201" y="1727248"/>
            <a:ext cx="4040188" cy="366616"/>
          </a:xfrm>
        </p:spPr>
        <p:txBody>
          <a:bodyPr lIns="82058" tIns="41029" rIns="82058" bIns="41029">
            <a:normAutofit lnSpcReduction="10000"/>
          </a:bodyPr>
          <a:lstStyle/>
          <a:p>
            <a:pPr eaLnBrk="1" hangingPunct="1">
              <a:defRPr/>
            </a:pPr>
            <a:r>
              <a:rPr lang="sr-Cyrl-RS" b="1" dirty="0" smtClean="0">
                <a:latin typeface="Times New Roman" pitchFamily="18" charset="0"/>
                <a:cs typeface="Times New Roman" pitchFamily="18" charset="0"/>
              </a:rPr>
              <a:t>ПРЕДНОСТИ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3"/>
          </p:nvPr>
        </p:nvSpPr>
        <p:spPr>
          <a:xfrm>
            <a:off x="4648201" y="1716136"/>
            <a:ext cx="4041775" cy="366616"/>
          </a:xfrm>
        </p:spPr>
        <p:txBody>
          <a:bodyPr lIns="82058" tIns="41029" rIns="82058" bIns="41029">
            <a:normAutofit lnSpcReduction="10000"/>
          </a:bodyPr>
          <a:lstStyle/>
          <a:p>
            <a:pPr eaLnBrk="1" hangingPunct="1">
              <a:defRPr/>
            </a:pPr>
            <a:r>
              <a:rPr lang="sr-Cyrl-RS" b="1" dirty="0" smtClean="0">
                <a:latin typeface="Times New Roman" pitchFamily="18" charset="0"/>
                <a:cs typeface="Times New Roman" pitchFamily="18" charset="0"/>
              </a:rPr>
              <a:t>НЕДОСТАЦИ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949" name="Content Placeholder 7"/>
          <p:cNvSpPr>
            <a:spLocks noGrp="1"/>
          </p:cNvSpPr>
          <p:nvPr>
            <p:ph sz="quarter" idx="2"/>
          </p:nvPr>
        </p:nvSpPr>
        <p:spPr>
          <a:xfrm>
            <a:off x="277092" y="2362201"/>
            <a:ext cx="4220297" cy="2281167"/>
          </a:xfrm>
        </p:spPr>
        <p:txBody>
          <a:bodyPr lIns="82058" tIns="41029" rIns="82058" bIns="41029">
            <a:normAutofit/>
          </a:bodyPr>
          <a:lstStyle/>
          <a:p>
            <a:pPr eaLnBrk="1" hangingPunct="1"/>
            <a:r>
              <a:rPr lang="sr-Cyrl-RS" sz="2200" b="1" dirty="0" smtClean="0">
                <a:latin typeface="Times New Roman" pitchFamily="18" charset="0"/>
                <a:cs typeface="Times New Roman" pitchFamily="18" charset="0"/>
              </a:rPr>
              <a:t>Све три компоненте здравља су препознате и једнако вредноване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eaLnBrk="1" hangingPunct="1"/>
            <a:endParaRPr lang="en-US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sr-Cyrl-RS" sz="2200" b="1" dirty="0" smtClean="0">
                <a:latin typeface="Times New Roman" pitchFamily="18" charset="0"/>
                <a:cs typeface="Times New Roman" pitchFamily="18" charset="0"/>
              </a:rPr>
              <a:t>Социјална димензија здравља</a:t>
            </a:r>
            <a:endParaRPr lang="sr-Latn-RS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950" name="Content Placeholder 9"/>
          <p:cNvSpPr>
            <a:spLocks noGrp="1"/>
          </p:cNvSpPr>
          <p:nvPr>
            <p:ph sz="quarter" idx="4"/>
          </p:nvPr>
        </p:nvSpPr>
        <p:spPr>
          <a:xfrm>
            <a:off x="4645026" y="2362200"/>
            <a:ext cx="4041775" cy="3285967"/>
          </a:xfrm>
        </p:spPr>
        <p:txBody>
          <a:bodyPr lIns="82058" tIns="41029" rIns="82058" bIns="41029">
            <a:normAutofit fontScale="85000" lnSpcReduction="10000"/>
          </a:bodyPr>
          <a:lstStyle/>
          <a:p>
            <a:pPr eaLnBrk="1" hangingPunct="1"/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Разумевање социјалног благостања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eaLnBrk="1" hangingPunct="1"/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Статички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а не динамички</a:t>
            </a:r>
          </a:p>
          <a:p>
            <a:pPr marL="0" indent="0" eaLnBrk="1" hangingPunct="1">
              <a:buNone/>
            </a:pPr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      концепт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стање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!);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По овој дефиниције тешко је наћи здраву особу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sr-Cyrl-RS" sz="2000" b="1" dirty="0" smtClean="0">
                <a:latin typeface="Times New Roman" pitchFamily="18" charset="0"/>
                <a:cs typeface="Times New Roman" pitchFamily="18" charset="0"/>
              </a:rPr>
              <a:t>Тешко је проценити или измерити здравље по овој дефиницији</a:t>
            </a:r>
            <a:r>
              <a:rPr lang="en-US" sz="2000" b="1" dirty="0" smtClean="0">
                <a:latin typeface="Tahoma" pitchFamily="34" charset="0"/>
                <a:cs typeface="Tahoma" pitchFamily="34" charset="0"/>
              </a:rPr>
              <a:t>.</a:t>
            </a:r>
            <a:endParaRPr lang="en-US" sz="20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83680" y="6377942"/>
            <a:ext cx="2103120" cy="246221"/>
          </a:xfrm>
          <a:prstGeom prst="rect">
            <a:avLst/>
          </a:prstGeom>
        </p:spPr>
        <p:txBody>
          <a:bodyPr lIns="82058" tIns="41029" rIns="82058" bIns="41029">
            <a:normAutofit fontScale="92500" lnSpcReduction="20000"/>
          </a:bodyPr>
          <a:lstStyle/>
          <a:p>
            <a:pPr>
              <a:defRPr/>
            </a:pPr>
            <a:fld id="{B477CBE4-946A-48B6-A603-35470BAF586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graphicFrame>
        <p:nvGraphicFramePr>
          <p:cNvPr id="9933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0182544"/>
              </p:ext>
            </p:extLst>
          </p:nvPr>
        </p:nvGraphicFramePr>
        <p:xfrm>
          <a:off x="3463637" y="3030585"/>
          <a:ext cx="1108075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" name="Clip" r:id="rId4" imgW="1040017" imgH="1427052" progId="">
                  <p:embed/>
                </p:oleObj>
              </mc:Choice>
              <mc:Fallback>
                <p:oleObj name="Clip" r:id="rId4" imgW="1040017" imgH="1427052" progId="">
                  <p:embed/>
                  <p:pic>
                    <p:nvPicPr>
                      <p:cNvPr id="0" name="Picture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3637" y="3030585"/>
                        <a:ext cx="1108075" cy="152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6"/>
          <p:cNvGrpSpPr>
            <a:grpSpLocks/>
          </p:cNvGrpSpPr>
          <p:nvPr/>
        </p:nvGrpSpPr>
        <p:grpSpPr bwMode="auto">
          <a:xfrm rot="10906001">
            <a:off x="7876686" y="2752748"/>
            <a:ext cx="1223962" cy="1576388"/>
            <a:chOff x="0" y="2378"/>
            <a:chExt cx="1151" cy="1568"/>
          </a:xfrm>
        </p:grpSpPr>
        <p:sp>
          <p:nvSpPr>
            <p:cNvPr id="82955" name="Freeform 7"/>
            <p:cNvSpPr>
              <a:spLocks/>
            </p:cNvSpPr>
            <p:nvPr/>
          </p:nvSpPr>
          <p:spPr bwMode="auto">
            <a:xfrm>
              <a:off x="416" y="3165"/>
              <a:ext cx="723" cy="776"/>
            </a:xfrm>
            <a:custGeom>
              <a:avLst/>
              <a:gdLst>
                <a:gd name="T0" fmla="*/ 255 w 723"/>
                <a:gd name="T1" fmla="*/ 0 h 776"/>
                <a:gd name="T2" fmla="*/ 374 w 723"/>
                <a:gd name="T3" fmla="*/ 43 h 776"/>
                <a:gd name="T4" fmla="*/ 497 w 723"/>
                <a:gd name="T5" fmla="*/ 94 h 776"/>
                <a:gd name="T6" fmla="*/ 561 w 723"/>
                <a:gd name="T7" fmla="*/ 124 h 776"/>
                <a:gd name="T8" fmla="*/ 582 w 723"/>
                <a:gd name="T9" fmla="*/ 80 h 776"/>
                <a:gd name="T10" fmla="*/ 659 w 723"/>
                <a:gd name="T11" fmla="*/ 80 h 776"/>
                <a:gd name="T12" fmla="*/ 708 w 723"/>
                <a:gd name="T13" fmla="*/ 44 h 776"/>
                <a:gd name="T14" fmla="*/ 723 w 723"/>
                <a:gd name="T15" fmla="*/ 670 h 776"/>
                <a:gd name="T16" fmla="*/ 502 w 723"/>
                <a:gd name="T17" fmla="*/ 753 h 776"/>
                <a:gd name="T18" fmla="*/ 459 w 723"/>
                <a:gd name="T19" fmla="*/ 776 h 776"/>
                <a:gd name="T20" fmla="*/ 391 w 723"/>
                <a:gd name="T21" fmla="*/ 758 h 776"/>
                <a:gd name="T22" fmla="*/ 214 w 723"/>
                <a:gd name="T23" fmla="*/ 676 h 776"/>
                <a:gd name="T24" fmla="*/ 191 w 723"/>
                <a:gd name="T25" fmla="*/ 676 h 776"/>
                <a:gd name="T26" fmla="*/ 85 w 723"/>
                <a:gd name="T27" fmla="*/ 599 h 776"/>
                <a:gd name="T28" fmla="*/ 0 w 723"/>
                <a:gd name="T29" fmla="*/ 360 h 776"/>
                <a:gd name="T30" fmla="*/ 53 w 723"/>
                <a:gd name="T31" fmla="*/ 346 h 776"/>
                <a:gd name="T32" fmla="*/ 167 w 723"/>
                <a:gd name="T33" fmla="*/ 596 h 776"/>
                <a:gd name="T34" fmla="*/ 276 w 723"/>
                <a:gd name="T35" fmla="*/ 596 h 776"/>
                <a:gd name="T36" fmla="*/ 379 w 723"/>
                <a:gd name="T37" fmla="*/ 339 h 776"/>
                <a:gd name="T38" fmla="*/ 361 w 723"/>
                <a:gd name="T39" fmla="*/ 171 h 776"/>
                <a:gd name="T40" fmla="*/ 320 w 723"/>
                <a:gd name="T41" fmla="*/ 77 h 776"/>
                <a:gd name="T42" fmla="*/ 270 w 723"/>
                <a:gd name="T43" fmla="*/ 50 h 776"/>
                <a:gd name="T44" fmla="*/ 250 w 723"/>
                <a:gd name="T45" fmla="*/ 21 h 776"/>
                <a:gd name="T46" fmla="*/ 255 w 723"/>
                <a:gd name="T47" fmla="*/ 0 h 776"/>
                <a:gd name="T48" fmla="*/ 255 w 723"/>
                <a:gd name="T49" fmla="*/ 0 h 77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23"/>
                <a:gd name="T76" fmla="*/ 0 h 776"/>
                <a:gd name="T77" fmla="*/ 723 w 723"/>
                <a:gd name="T78" fmla="*/ 776 h 77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23" h="776">
                  <a:moveTo>
                    <a:pt x="255" y="0"/>
                  </a:moveTo>
                  <a:lnTo>
                    <a:pt x="374" y="43"/>
                  </a:lnTo>
                  <a:lnTo>
                    <a:pt x="497" y="94"/>
                  </a:lnTo>
                  <a:lnTo>
                    <a:pt x="561" y="124"/>
                  </a:lnTo>
                  <a:lnTo>
                    <a:pt x="582" y="80"/>
                  </a:lnTo>
                  <a:lnTo>
                    <a:pt x="659" y="80"/>
                  </a:lnTo>
                  <a:lnTo>
                    <a:pt x="708" y="44"/>
                  </a:lnTo>
                  <a:lnTo>
                    <a:pt x="723" y="670"/>
                  </a:lnTo>
                  <a:lnTo>
                    <a:pt x="502" y="753"/>
                  </a:lnTo>
                  <a:lnTo>
                    <a:pt x="459" y="776"/>
                  </a:lnTo>
                  <a:lnTo>
                    <a:pt x="391" y="758"/>
                  </a:lnTo>
                  <a:lnTo>
                    <a:pt x="214" y="676"/>
                  </a:lnTo>
                  <a:lnTo>
                    <a:pt x="191" y="676"/>
                  </a:lnTo>
                  <a:lnTo>
                    <a:pt x="85" y="599"/>
                  </a:lnTo>
                  <a:lnTo>
                    <a:pt x="0" y="360"/>
                  </a:lnTo>
                  <a:lnTo>
                    <a:pt x="53" y="346"/>
                  </a:lnTo>
                  <a:lnTo>
                    <a:pt x="167" y="596"/>
                  </a:lnTo>
                  <a:lnTo>
                    <a:pt x="276" y="596"/>
                  </a:lnTo>
                  <a:lnTo>
                    <a:pt x="379" y="339"/>
                  </a:lnTo>
                  <a:lnTo>
                    <a:pt x="361" y="171"/>
                  </a:lnTo>
                  <a:lnTo>
                    <a:pt x="320" y="77"/>
                  </a:lnTo>
                  <a:lnTo>
                    <a:pt x="270" y="50"/>
                  </a:lnTo>
                  <a:lnTo>
                    <a:pt x="250" y="21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56" name="Freeform 8"/>
            <p:cNvSpPr>
              <a:spLocks/>
            </p:cNvSpPr>
            <p:nvPr/>
          </p:nvSpPr>
          <p:spPr bwMode="auto">
            <a:xfrm>
              <a:off x="926" y="3219"/>
              <a:ext cx="207" cy="264"/>
            </a:xfrm>
            <a:custGeom>
              <a:avLst/>
              <a:gdLst>
                <a:gd name="T0" fmla="*/ 0 w 207"/>
                <a:gd name="T1" fmla="*/ 54 h 264"/>
                <a:gd name="T2" fmla="*/ 101 w 207"/>
                <a:gd name="T3" fmla="*/ 132 h 264"/>
                <a:gd name="T4" fmla="*/ 207 w 207"/>
                <a:gd name="T5" fmla="*/ 264 h 264"/>
                <a:gd name="T6" fmla="*/ 207 w 207"/>
                <a:gd name="T7" fmla="*/ 211 h 264"/>
                <a:gd name="T8" fmla="*/ 193 w 207"/>
                <a:gd name="T9" fmla="*/ 170 h 264"/>
                <a:gd name="T10" fmla="*/ 101 w 207"/>
                <a:gd name="T11" fmla="*/ 86 h 264"/>
                <a:gd name="T12" fmla="*/ 175 w 207"/>
                <a:gd name="T13" fmla="*/ 123 h 264"/>
                <a:gd name="T14" fmla="*/ 184 w 207"/>
                <a:gd name="T15" fmla="*/ 75 h 264"/>
                <a:gd name="T16" fmla="*/ 164 w 207"/>
                <a:gd name="T17" fmla="*/ 49 h 264"/>
                <a:gd name="T18" fmla="*/ 196 w 207"/>
                <a:gd name="T19" fmla="*/ 37 h 264"/>
                <a:gd name="T20" fmla="*/ 196 w 207"/>
                <a:gd name="T21" fmla="*/ 0 h 264"/>
                <a:gd name="T22" fmla="*/ 138 w 207"/>
                <a:gd name="T23" fmla="*/ 26 h 264"/>
                <a:gd name="T24" fmla="*/ 92 w 207"/>
                <a:gd name="T25" fmla="*/ 26 h 264"/>
                <a:gd name="T26" fmla="*/ 60 w 207"/>
                <a:gd name="T27" fmla="*/ 58 h 264"/>
                <a:gd name="T28" fmla="*/ 0 w 207"/>
                <a:gd name="T29" fmla="*/ 54 h 264"/>
                <a:gd name="T30" fmla="*/ 0 w 207"/>
                <a:gd name="T31" fmla="*/ 54 h 2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07"/>
                <a:gd name="T49" fmla="*/ 0 h 264"/>
                <a:gd name="T50" fmla="*/ 207 w 207"/>
                <a:gd name="T51" fmla="*/ 264 h 2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07" h="264">
                  <a:moveTo>
                    <a:pt x="0" y="54"/>
                  </a:moveTo>
                  <a:lnTo>
                    <a:pt x="101" y="132"/>
                  </a:lnTo>
                  <a:lnTo>
                    <a:pt x="207" y="264"/>
                  </a:lnTo>
                  <a:lnTo>
                    <a:pt x="207" y="211"/>
                  </a:lnTo>
                  <a:lnTo>
                    <a:pt x="193" y="170"/>
                  </a:lnTo>
                  <a:lnTo>
                    <a:pt x="101" y="86"/>
                  </a:lnTo>
                  <a:lnTo>
                    <a:pt x="175" y="123"/>
                  </a:lnTo>
                  <a:lnTo>
                    <a:pt x="184" y="75"/>
                  </a:lnTo>
                  <a:lnTo>
                    <a:pt x="164" y="49"/>
                  </a:lnTo>
                  <a:lnTo>
                    <a:pt x="196" y="37"/>
                  </a:lnTo>
                  <a:lnTo>
                    <a:pt x="196" y="0"/>
                  </a:lnTo>
                  <a:lnTo>
                    <a:pt x="138" y="26"/>
                  </a:lnTo>
                  <a:lnTo>
                    <a:pt x="92" y="26"/>
                  </a:lnTo>
                  <a:lnTo>
                    <a:pt x="60" y="58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57" name="Freeform 9"/>
            <p:cNvSpPr>
              <a:spLocks/>
            </p:cNvSpPr>
            <p:nvPr/>
          </p:nvSpPr>
          <p:spPr bwMode="auto">
            <a:xfrm>
              <a:off x="430" y="3566"/>
              <a:ext cx="233" cy="269"/>
            </a:xfrm>
            <a:custGeom>
              <a:avLst/>
              <a:gdLst>
                <a:gd name="T0" fmla="*/ 0 w 233"/>
                <a:gd name="T1" fmla="*/ 0 h 269"/>
                <a:gd name="T2" fmla="*/ 49 w 233"/>
                <a:gd name="T3" fmla="*/ 26 h 269"/>
                <a:gd name="T4" fmla="*/ 99 w 233"/>
                <a:gd name="T5" fmla="*/ 194 h 269"/>
                <a:gd name="T6" fmla="*/ 153 w 233"/>
                <a:gd name="T7" fmla="*/ 226 h 269"/>
                <a:gd name="T8" fmla="*/ 233 w 233"/>
                <a:gd name="T9" fmla="*/ 238 h 269"/>
                <a:gd name="T10" fmla="*/ 203 w 233"/>
                <a:gd name="T11" fmla="*/ 269 h 269"/>
                <a:gd name="T12" fmla="*/ 148 w 233"/>
                <a:gd name="T13" fmla="*/ 254 h 269"/>
                <a:gd name="T14" fmla="*/ 64 w 233"/>
                <a:gd name="T15" fmla="*/ 191 h 269"/>
                <a:gd name="T16" fmla="*/ 0 w 233"/>
                <a:gd name="T17" fmla="*/ 0 h 269"/>
                <a:gd name="T18" fmla="*/ 0 w 233"/>
                <a:gd name="T19" fmla="*/ 0 h 2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3"/>
                <a:gd name="T31" fmla="*/ 0 h 269"/>
                <a:gd name="T32" fmla="*/ 233 w 233"/>
                <a:gd name="T33" fmla="*/ 269 h 26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3" h="269">
                  <a:moveTo>
                    <a:pt x="0" y="0"/>
                  </a:moveTo>
                  <a:lnTo>
                    <a:pt x="49" y="26"/>
                  </a:lnTo>
                  <a:lnTo>
                    <a:pt x="99" y="194"/>
                  </a:lnTo>
                  <a:lnTo>
                    <a:pt x="153" y="226"/>
                  </a:lnTo>
                  <a:lnTo>
                    <a:pt x="233" y="238"/>
                  </a:lnTo>
                  <a:lnTo>
                    <a:pt x="203" y="269"/>
                  </a:lnTo>
                  <a:lnTo>
                    <a:pt x="148" y="254"/>
                  </a:lnTo>
                  <a:lnTo>
                    <a:pt x="64" y="1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58" name="Freeform 10"/>
            <p:cNvSpPr>
              <a:spLocks/>
            </p:cNvSpPr>
            <p:nvPr/>
          </p:nvSpPr>
          <p:spPr bwMode="auto">
            <a:xfrm>
              <a:off x="963" y="3319"/>
              <a:ext cx="170" cy="492"/>
            </a:xfrm>
            <a:custGeom>
              <a:avLst/>
              <a:gdLst>
                <a:gd name="T0" fmla="*/ 27 w 170"/>
                <a:gd name="T1" fmla="*/ 39 h 492"/>
                <a:gd name="T2" fmla="*/ 127 w 170"/>
                <a:gd name="T3" fmla="*/ 180 h 492"/>
                <a:gd name="T4" fmla="*/ 161 w 170"/>
                <a:gd name="T5" fmla="*/ 229 h 492"/>
                <a:gd name="T6" fmla="*/ 170 w 170"/>
                <a:gd name="T7" fmla="*/ 418 h 492"/>
                <a:gd name="T8" fmla="*/ 150 w 170"/>
                <a:gd name="T9" fmla="*/ 469 h 492"/>
                <a:gd name="T10" fmla="*/ 142 w 170"/>
                <a:gd name="T11" fmla="*/ 319 h 492"/>
                <a:gd name="T12" fmla="*/ 115 w 170"/>
                <a:gd name="T13" fmla="*/ 331 h 492"/>
                <a:gd name="T14" fmla="*/ 92 w 170"/>
                <a:gd name="T15" fmla="*/ 415 h 492"/>
                <a:gd name="T16" fmla="*/ 62 w 170"/>
                <a:gd name="T17" fmla="*/ 492 h 492"/>
                <a:gd name="T18" fmla="*/ 35 w 170"/>
                <a:gd name="T19" fmla="*/ 458 h 492"/>
                <a:gd name="T20" fmla="*/ 35 w 170"/>
                <a:gd name="T21" fmla="*/ 296 h 492"/>
                <a:gd name="T22" fmla="*/ 32 w 170"/>
                <a:gd name="T23" fmla="*/ 108 h 492"/>
                <a:gd name="T24" fmla="*/ 9 w 170"/>
                <a:gd name="T25" fmla="*/ 44 h 492"/>
                <a:gd name="T26" fmla="*/ 0 w 170"/>
                <a:gd name="T27" fmla="*/ 0 h 492"/>
                <a:gd name="T28" fmla="*/ 27 w 170"/>
                <a:gd name="T29" fmla="*/ 39 h 492"/>
                <a:gd name="T30" fmla="*/ 27 w 170"/>
                <a:gd name="T31" fmla="*/ 39 h 49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70"/>
                <a:gd name="T49" fmla="*/ 0 h 492"/>
                <a:gd name="T50" fmla="*/ 170 w 170"/>
                <a:gd name="T51" fmla="*/ 492 h 49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70" h="492">
                  <a:moveTo>
                    <a:pt x="27" y="39"/>
                  </a:moveTo>
                  <a:lnTo>
                    <a:pt x="127" y="180"/>
                  </a:lnTo>
                  <a:lnTo>
                    <a:pt x="161" y="229"/>
                  </a:lnTo>
                  <a:lnTo>
                    <a:pt x="170" y="418"/>
                  </a:lnTo>
                  <a:lnTo>
                    <a:pt x="150" y="469"/>
                  </a:lnTo>
                  <a:lnTo>
                    <a:pt x="142" y="319"/>
                  </a:lnTo>
                  <a:lnTo>
                    <a:pt x="115" y="331"/>
                  </a:lnTo>
                  <a:lnTo>
                    <a:pt x="92" y="415"/>
                  </a:lnTo>
                  <a:lnTo>
                    <a:pt x="62" y="492"/>
                  </a:lnTo>
                  <a:lnTo>
                    <a:pt x="35" y="458"/>
                  </a:lnTo>
                  <a:lnTo>
                    <a:pt x="35" y="296"/>
                  </a:lnTo>
                  <a:lnTo>
                    <a:pt x="32" y="108"/>
                  </a:lnTo>
                  <a:lnTo>
                    <a:pt x="9" y="44"/>
                  </a:lnTo>
                  <a:lnTo>
                    <a:pt x="0" y="0"/>
                  </a:lnTo>
                  <a:lnTo>
                    <a:pt x="27" y="39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59" name="Freeform 11"/>
            <p:cNvSpPr>
              <a:spLocks/>
            </p:cNvSpPr>
            <p:nvPr/>
          </p:nvSpPr>
          <p:spPr bwMode="auto">
            <a:xfrm>
              <a:off x="690" y="3190"/>
              <a:ext cx="294" cy="648"/>
            </a:xfrm>
            <a:custGeom>
              <a:avLst/>
              <a:gdLst>
                <a:gd name="T0" fmla="*/ 0 w 294"/>
                <a:gd name="T1" fmla="*/ 20 h 648"/>
                <a:gd name="T2" fmla="*/ 72 w 294"/>
                <a:gd name="T3" fmla="*/ 48 h 648"/>
                <a:gd name="T4" fmla="*/ 107 w 294"/>
                <a:gd name="T5" fmla="*/ 168 h 648"/>
                <a:gd name="T6" fmla="*/ 141 w 294"/>
                <a:gd name="T7" fmla="*/ 208 h 648"/>
                <a:gd name="T8" fmla="*/ 130 w 294"/>
                <a:gd name="T9" fmla="*/ 307 h 648"/>
                <a:gd name="T10" fmla="*/ 84 w 294"/>
                <a:gd name="T11" fmla="*/ 466 h 648"/>
                <a:gd name="T12" fmla="*/ 118 w 294"/>
                <a:gd name="T13" fmla="*/ 434 h 648"/>
                <a:gd name="T14" fmla="*/ 181 w 294"/>
                <a:gd name="T15" fmla="*/ 420 h 648"/>
                <a:gd name="T16" fmla="*/ 190 w 294"/>
                <a:gd name="T17" fmla="*/ 487 h 648"/>
                <a:gd name="T18" fmla="*/ 146 w 294"/>
                <a:gd name="T19" fmla="*/ 596 h 648"/>
                <a:gd name="T20" fmla="*/ 199 w 294"/>
                <a:gd name="T21" fmla="*/ 648 h 648"/>
                <a:gd name="T22" fmla="*/ 291 w 294"/>
                <a:gd name="T23" fmla="*/ 579 h 648"/>
                <a:gd name="T24" fmla="*/ 294 w 294"/>
                <a:gd name="T25" fmla="*/ 425 h 648"/>
                <a:gd name="T26" fmla="*/ 288 w 294"/>
                <a:gd name="T27" fmla="*/ 263 h 648"/>
                <a:gd name="T28" fmla="*/ 265 w 294"/>
                <a:gd name="T29" fmla="*/ 141 h 648"/>
                <a:gd name="T30" fmla="*/ 173 w 294"/>
                <a:gd name="T31" fmla="*/ 75 h 648"/>
                <a:gd name="T32" fmla="*/ 72 w 294"/>
                <a:gd name="T33" fmla="*/ 18 h 648"/>
                <a:gd name="T34" fmla="*/ 222 w 294"/>
                <a:gd name="T35" fmla="*/ 150 h 648"/>
                <a:gd name="T36" fmla="*/ 173 w 294"/>
                <a:gd name="T37" fmla="*/ 156 h 648"/>
                <a:gd name="T38" fmla="*/ 95 w 294"/>
                <a:gd name="T39" fmla="*/ 57 h 648"/>
                <a:gd name="T40" fmla="*/ 31 w 294"/>
                <a:gd name="T41" fmla="*/ 14 h 648"/>
                <a:gd name="T42" fmla="*/ 5 w 294"/>
                <a:gd name="T43" fmla="*/ 0 h 648"/>
                <a:gd name="T44" fmla="*/ 0 w 294"/>
                <a:gd name="T45" fmla="*/ 20 h 648"/>
                <a:gd name="T46" fmla="*/ 0 w 294"/>
                <a:gd name="T47" fmla="*/ 20 h 64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94"/>
                <a:gd name="T73" fmla="*/ 0 h 648"/>
                <a:gd name="T74" fmla="*/ 294 w 294"/>
                <a:gd name="T75" fmla="*/ 648 h 64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94" h="648">
                  <a:moveTo>
                    <a:pt x="0" y="20"/>
                  </a:moveTo>
                  <a:lnTo>
                    <a:pt x="72" y="48"/>
                  </a:lnTo>
                  <a:lnTo>
                    <a:pt x="107" y="168"/>
                  </a:lnTo>
                  <a:lnTo>
                    <a:pt x="141" y="208"/>
                  </a:lnTo>
                  <a:lnTo>
                    <a:pt x="130" y="307"/>
                  </a:lnTo>
                  <a:lnTo>
                    <a:pt x="84" y="466"/>
                  </a:lnTo>
                  <a:lnTo>
                    <a:pt x="118" y="434"/>
                  </a:lnTo>
                  <a:lnTo>
                    <a:pt x="181" y="420"/>
                  </a:lnTo>
                  <a:lnTo>
                    <a:pt x="190" y="487"/>
                  </a:lnTo>
                  <a:lnTo>
                    <a:pt x="146" y="596"/>
                  </a:lnTo>
                  <a:lnTo>
                    <a:pt x="199" y="648"/>
                  </a:lnTo>
                  <a:lnTo>
                    <a:pt x="291" y="579"/>
                  </a:lnTo>
                  <a:lnTo>
                    <a:pt x="294" y="425"/>
                  </a:lnTo>
                  <a:lnTo>
                    <a:pt x="288" y="263"/>
                  </a:lnTo>
                  <a:lnTo>
                    <a:pt x="265" y="141"/>
                  </a:lnTo>
                  <a:lnTo>
                    <a:pt x="173" y="75"/>
                  </a:lnTo>
                  <a:lnTo>
                    <a:pt x="72" y="18"/>
                  </a:lnTo>
                  <a:lnTo>
                    <a:pt x="222" y="150"/>
                  </a:lnTo>
                  <a:lnTo>
                    <a:pt x="173" y="156"/>
                  </a:lnTo>
                  <a:lnTo>
                    <a:pt x="95" y="57"/>
                  </a:lnTo>
                  <a:lnTo>
                    <a:pt x="31" y="14"/>
                  </a:lnTo>
                  <a:lnTo>
                    <a:pt x="5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60" name="Freeform 12"/>
            <p:cNvSpPr>
              <a:spLocks/>
            </p:cNvSpPr>
            <p:nvPr/>
          </p:nvSpPr>
          <p:spPr bwMode="auto">
            <a:xfrm>
              <a:off x="4" y="2384"/>
              <a:ext cx="781" cy="1280"/>
            </a:xfrm>
            <a:custGeom>
              <a:avLst/>
              <a:gdLst>
                <a:gd name="T0" fmla="*/ 297 w 781"/>
                <a:gd name="T1" fmla="*/ 7 h 1280"/>
                <a:gd name="T2" fmla="*/ 265 w 781"/>
                <a:gd name="T3" fmla="*/ 32 h 1280"/>
                <a:gd name="T4" fmla="*/ 257 w 781"/>
                <a:gd name="T5" fmla="*/ 63 h 1280"/>
                <a:gd name="T6" fmla="*/ 257 w 781"/>
                <a:gd name="T7" fmla="*/ 125 h 1280"/>
                <a:gd name="T8" fmla="*/ 269 w 781"/>
                <a:gd name="T9" fmla="*/ 199 h 1280"/>
                <a:gd name="T10" fmla="*/ 288 w 781"/>
                <a:gd name="T11" fmla="*/ 252 h 1280"/>
                <a:gd name="T12" fmla="*/ 321 w 781"/>
                <a:gd name="T13" fmla="*/ 290 h 1280"/>
                <a:gd name="T14" fmla="*/ 370 w 781"/>
                <a:gd name="T15" fmla="*/ 361 h 1280"/>
                <a:gd name="T16" fmla="*/ 396 w 781"/>
                <a:gd name="T17" fmla="*/ 428 h 1280"/>
                <a:gd name="T18" fmla="*/ 375 w 781"/>
                <a:gd name="T19" fmla="*/ 459 h 1280"/>
                <a:gd name="T20" fmla="*/ 361 w 781"/>
                <a:gd name="T21" fmla="*/ 468 h 1280"/>
                <a:gd name="T22" fmla="*/ 201 w 781"/>
                <a:gd name="T23" fmla="*/ 454 h 1280"/>
                <a:gd name="T24" fmla="*/ 120 w 781"/>
                <a:gd name="T25" fmla="*/ 493 h 1280"/>
                <a:gd name="T26" fmla="*/ 81 w 781"/>
                <a:gd name="T27" fmla="*/ 510 h 1280"/>
                <a:gd name="T28" fmla="*/ 65 w 781"/>
                <a:gd name="T29" fmla="*/ 545 h 1280"/>
                <a:gd name="T30" fmla="*/ 63 w 781"/>
                <a:gd name="T31" fmla="*/ 598 h 1280"/>
                <a:gd name="T32" fmla="*/ 77 w 781"/>
                <a:gd name="T33" fmla="*/ 632 h 1280"/>
                <a:gd name="T34" fmla="*/ 69 w 781"/>
                <a:gd name="T35" fmla="*/ 651 h 1280"/>
                <a:gd name="T36" fmla="*/ 13 w 781"/>
                <a:gd name="T37" fmla="*/ 704 h 1280"/>
                <a:gd name="T38" fmla="*/ 0 w 781"/>
                <a:gd name="T39" fmla="*/ 730 h 1280"/>
                <a:gd name="T40" fmla="*/ 6 w 781"/>
                <a:gd name="T41" fmla="*/ 762 h 1280"/>
                <a:gd name="T42" fmla="*/ 27 w 781"/>
                <a:gd name="T43" fmla="*/ 803 h 1280"/>
                <a:gd name="T44" fmla="*/ 42 w 781"/>
                <a:gd name="T45" fmla="*/ 835 h 1280"/>
                <a:gd name="T46" fmla="*/ 22 w 781"/>
                <a:gd name="T47" fmla="*/ 894 h 1280"/>
                <a:gd name="T48" fmla="*/ 24 w 781"/>
                <a:gd name="T49" fmla="*/ 928 h 1280"/>
                <a:gd name="T50" fmla="*/ 43 w 781"/>
                <a:gd name="T51" fmla="*/ 966 h 1280"/>
                <a:gd name="T52" fmla="*/ 74 w 781"/>
                <a:gd name="T53" fmla="*/ 1009 h 1280"/>
                <a:gd name="T54" fmla="*/ 82 w 781"/>
                <a:gd name="T55" fmla="*/ 1054 h 1280"/>
                <a:gd name="T56" fmla="*/ 105 w 781"/>
                <a:gd name="T57" fmla="*/ 1104 h 1280"/>
                <a:gd name="T58" fmla="*/ 150 w 781"/>
                <a:gd name="T59" fmla="*/ 1128 h 1280"/>
                <a:gd name="T60" fmla="*/ 212 w 781"/>
                <a:gd name="T61" fmla="*/ 1159 h 1280"/>
                <a:gd name="T62" fmla="*/ 250 w 781"/>
                <a:gd name="T63" fmla="*/ 1172 h 1280"/>
                <a:gd name="T64" fmla="*/ 275 w 781"/>
                <a:gd name="T65" fmla="*/ 1172 h 1280"/>
                <a:gd name="T66" fmla="*/ 335 w 781"/>
                <a:gd name="T67" fmla="*/ 1149 h 1280"/>
                <a:gd name="T68" fmla="*/ 426 w 781"/>
                <a:gd name="T69" fmla="*/ 1138 h 1280"/>
                <a:gd name="T70" fmla="*/ 487 w 781"/>
                <a:gd name="T71" fmla="*/ 1122 h 1280"/>
                <a:gd name="T72" fmla="*/ 579 w 781"/>
                <a:gd name="T73" fmla="*/ 1257 h 1280"/>
                <a:gd name="T74" fmla="*/ 697 w 781"/>
                <a:gd name="T75" fmla="*/ 1280 h 1280"/>
                <a:gd name="T76" fmla="*/ 781 w 781"/>
                <a:gd name="T77" fmla="*/ 1138 h 1280"/>
                <a:gd name="T78" fmla="*/ 776 w 781"/>
                <a:gd name="T79" fmla="*/ 933 h 1280"/>
                <a:gd name="T80" fmla="*/ 727 w 781"/>
                <a:gd name="T81" fmla="*/ 849 h 1280"/>
                <a:gd name="T82" fmla="*/ 677 w 781"/>
                <a:gd name="T83" fmla="*/ 820 h 1280"/>
                <a:gd name="T84" fmla="*/ 654 w 781"/>
                <a:gd name="T85" fmla="*/ 762 h 1280"/>
                <a:gd name="T86" fmla="*/ 653 w 781"/>
                <a:gd name="T87" fmla="*/ 713 h 1280"/>
                <a:gd name="T88" fmla="*/ 659 w 781"/>
                <a:gd name="T89" fmla="*/ 657 h 1280"/>
                <a:gd name="T90" fmla="*/ 620 w 781"/>
                <a:gd name="T91" fmla="*/ 532 h 1280"/>
                <a:gd name="T92" fmla="*/ 601 w 781"/>
                <a:gd name="T93" fmla="*/ 463 h 1280"/>
                <a:gd name="T94" fmla="*/ 597 w 781"/>
                <a:gd name="T95" fmla="*/ 400 h 1280"/>
                <a:gd name="T96" fmla="*/ 563 w 781"/>
                <a:gd name="T97" fmla="*/ 351 h 1280"/>
                <a:gd name="T98" fmla="*/ 494 w 781"/>
                <a:gd name="T99" fmla="*/ 290 h 1280"/>
                <a:gd name="T100" fmla="*/ 448 w 781"/>
                <a:gd name="T101" fmla="*/ 163 h 1280"/>
                <a:gd name="T102" fmla="*/ 402 w 781"/>
                <a:gd name="T103" fmla="*/ 59 h 1280"/>
                <a:gd name="T104" fmla="*/ 361 w 781"/>
                <a:gd name="T105" fmla="*/ 12 h 1280"/>
                <a:gd name="T106" fmla="*/ 333 w 781"/>
                <a:gd name="T107" fmla="*/ 0 h 1280"/>
                <a:gd name="T108" fmla="*/ 307 w 781"/>
                <a:gd name="T109" fmla="*/ 4 h 1280"/>
                <a:gd name="T110" fmla="*/ 297 w 781"/>
                <a:gd name="T111" fmla="*/ 7 h 1280"/>
                <a:gd name="T112" fmla="*/ 297 w 781"/>
                <a:gd name="T113" fmla="*/ 7 h 12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81"/>
                <a:gd name="T172" fmla="*/ 0 h 1280"/>
                <a:gd name="T173" fmla="*/ 781 w 781"/>
                <a:gd name="T174" fmla="*/ 1280 h 12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81" h="1280">
                  <a:moveTo>
                    <a:pt x="297" y="7"/>
                  </a:moveTo>
                  <a:lnTo>
                    <a:pt x="265" y="32"/>
                  </a:lnTo>
                  <a:lnTo>
                    <a:pt x="257" y="63"/>
                  </a:lnTo>
                  <a:lnTo>
                    <a:pt x="257" y="125"/>
                  </a:lnTo>
                  <a:lnTo>
                    <a:pt x="269" y="199"/>
                  </a:lnTo>
                  <a:lnTo>
                    <a:pt x="288" y="252"/>
                  </a:lnTo>
                  <a:lnTo>
                    <a:pt x="321" y="290"/>
                  </a:lnTo>
                  <a:lnTo>
                    <a:pt x="370" y="361"/>
                  </a:lnTo>
                  <a:lnTo>
                    <a:pt x="396" y="428"/>
                  </a:lnTo>
                  <a:lnTo>
                    <a:pt x="375" y="459"/>
                  </a:lnTo>
                  <a:lnTo>
                    <a:pt x="361" y="468"/>
                  </a:lnTo>
                  <a:lnTo>
                    <a:pt x="201" y="454"/>
                  </a:lnTo>
                  <a:lnTo>
                    <a:pt x="120" y="493"/>
                  </a:lnTo>
                  <a:lnTo>
                    <a:pt x="81" y="510"/>
                  </a:lnTo>
                  <a:lnTo>
                    <a:pt x="65" y="545"/>
                  </a:lnTo>
                  <a:lnTo>
                    <a:pt x="63" y="598"/>
                  </a:lnTo>
                  <a:lnTo>
                    <a:pt x="77" y="632"/>
                  </a:lnTo>
                  <a:lnTo>
                    <a:pt x="69" y="651"/>
                  </a:lnTo>
                  <a:lnTo>
                    <a:pt x="13" y="704"/>
                  </a:lnTo>
                  <a:lnTo>
                    <a:pt x="0" y="730"/>
                  </a:lnTo>
                  <a:lnTo>
                    <a:pt x="6" y="762"/>
                  </a:lnTo>
                  <a:lnTo>
                    <a:pt x="27" y="803"/>
                  </a:lnTo>
                  <a:lnTo>
                    <a:pt x="42" y="835"/>
                  </a:lnTo>
                  <a:lnTo>
                    <a:pt x="22" y="894"/>
                  </a:lnTo>
                  <a:lnTo>
                    <a:pt x="24" y="928"/>
                  </a:lnTo>
                  <a:lnTo>
                    <a:pt x="43" y="966"/>
                  </a:lnTo>
                  <a:lnTo>
                    <a:pt x="74" y="1009"/>
                  </a:lnTo>
                  <a:lnTo>
                    <a:pt x="82" y="1054"/>
                  </a:lnTo>
                  <a:lnTo>
                    <a:pt x="105" y="1104"/>
                  </a:lnTo>
                  <a:lnTo>
                    <a:pt x="150" y="1128"/>
                  </a:lnTo>
                  <a:lnTo>
                    <a:pt x="212" y="1159"/>
                  </a:lnTo>
                  <a:lnTo>
                    <a:pt x="250" y="1172"/>
                  </a:lnTo>
                  <a:lnTo>
                    <a:pt x="275" y="1172"/>
                  </a:lnTo>
                  <a:lnTo>
                    <a:pt x="335" y="1149"/>
                  </a:lnTo>
                  <a:lnTo>
                    <a:pt x="426" y="1138"/>
                  </a:lnTo>
                  <a:lnTo>
                    <a:pt x="487" y="1122"/>
                  </a:lnTo>
                  <a:lnTo>
                    <a:pt x="579" y="1257"/>
                  </a:lnTo>
                  <a:lnTo>
                    <a:pt x="697" y="1280"/>
                  </a:lnTo>
                  <a:lnTo>
                    <a:pt x="781" y="1138"/>
                  </a:lnTo>
                  <a:lnTo>
                    <a:pt x="776" y="933"/>
                  </a:lnTo>
                  <a:lnTo>
                    <a:pt x="727" y="849"/>
                  </a:lnTo>
                  <a:lnTo>
                    <a:pt x="677" y="820"/>
                  </a:lnTo>
                  <a:lnTo>
                    <a:pt x="654" y="762"/>
                  </a:lnTo>
                  <a:lnTo>
                    <a:pt x="653" y="713"/>
                  </a:lnTo>
                  <a:lnTo>
                    <a:pt x="659" y="657"/>
                  </a:lnTo>
                  <a:lnTo>
                    <a:pt x="620" y="532"/>
                  </a:lnTo>
                  <a:lnTo>
                    <a:pt x="601" y="463"/>
                  </a:lnTo>
                  <a:lnTo>
                    <a:pt x="597" y="400"/>
                  </a:lnTo>
                  <a:lnTo>
                    <a:pt x="563" y="351"/>
                  </a:lnTo>
                  <a:lnTo>
                    <a:pt x="494" y="290"/>
                  </a:lnTo>
                  <a:lnTo>
                    <a:pt x="448" y="163"/>
                  </a:lnTo>
                  <a:lnTo>
                    <a:pt x="402" y="59"/>
                  </a:lnTo>
                  <a:lnTo>
                    <a:pt x="361" y="12"/>
                  </a:lnTo>
                  <a:lnTo>
                    <a:pt x="333" y="0"/>
                  </a:lnTo>
                  <a:lnTo>
                    <a:pt x="307" y="4"/>
                  </a:lnTo>
                  <a:lnTo>
                    <a:pt x="297" y="7"/>
                  </a:lnTo>
                  <a:close/>
                </a:path>
              </a:pathLst>
            </a:custGeom>
            <a:solidFill>
              <a:srgbClr val="FFB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61" name="Freeform 13"/>
            <p:cNvSpPr>
              <a:spLocks/>
            </p:cNvSpPr>
            <p:nvPr/>
          </p:nvSpPr>
          <p:spPr bwMode="auto">
            <a:xfrm>
              <a:off x="371" y="2600"/>
              <a:ext cx="94" cy="80"/>
            </a:xfrm>
            <a:custGeom>
              <a:avLst/>
              <a:gdLst>
                <a:gd name="T0" fmla="*/ 6 w 94"/>
                <a:gd name="T1" fmla="*/ 80 h 80"/>
                <a:gd name="T2" fmla="*/ 38 w 94"/>
                <a:gd name="T3" fmla="*/ 64 h 80"/>
                <a:gd name="T4" fmla="*/ 84 w 94"/>
                <a:gd name="T5" fmla="*/ 41 h 80"/>
                <a:gd name="T6" fmla="*/ 94 w 94"/>
                <a:gd name="T7" fmla="*/ 17 h 80"/>
                <a:gd name="T8" fmla="*/ 94 w 94"/>
                <a:gd name="T9" fmla="*/ 0 h 80"/>
                <a:gd name="T10" fmla="*/ 71 w 94"/>
                <a:gd name="T11" fmla="*/ 23 h 80"/>
                <a:gd name="T12" fmla="*/ 35 w 94"/>
                <a:gd name="T13" fmla="*/ 53 h 80"/>
                <a:gd name="T14" fmla="*/ 0 w 94"/>
                <a:gd name="T15" fmla="*/ 67 h 80"/>
                <a:gd name="T16" fmla="*/ 6 w 94"/>
                <a:gd name="T17" fmla="*/ 80 h 80"/>
                <a:gd name="T18" fmla="*/ 6 w 94"/>
                <a:gd name="T19" fmla="*/ 80 h 8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4"/>
                <a:gd name="T31" fmla="*/ 0 h 80"/>
                <a:gd name="T32" fmla="*/ 94 w 94"/>
                <a:gd name="T33" fmla="*/ 80 h 8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4" h="80">
                  <a:moveTo>
                    <a:pt x="6" y="80"/>
                  </a:moveTo>
                  <a:lnTo>
                    <a:pt x="38" y="64"/>
                  </a:lnTo>
                  <a:lnTo>
                    <a:pt x="84" y="41"/>
                  </a:lnTo>
                  <a:lnTo>
                    <a:pt x="94" y="17"/>
                  </a:lnTo>
                  <a:lnTo>
                    <a:pt x="94" y="0"/>
                  </a:lnTo>
                  <a:lnTo>
                    <a:pt x="71" y="23"/>
                  </a:lnTo>
                  <a:lnTo>
                    <a:pt x="35" y="53"/>
                  </a:lnTo>
                  <a:lnTo>
                    <a:pt x="0" y="67"/>
                  </a:lnTo>
                  <a:lnTo>
                    <a:pt x="6" y="80"/>
                  </a:lnTo>
                  <a:close/>
                </a:path>
              </a:pathLst>
            </a:custGeom>
            <a:solidFill>
              <a:srgbClr val="FF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62" name="Freeform 14"/>
            <p:cNvSpPr>
              <a:spLocks/>
            </p:cNvSpPr>
            <p:nvPr/>
          </p:nvSpPr>
          <p:spPr bwMode="auto">
            <a:xfrm>
              <a:off x="588" y="3250"/>
              <a:ext cx="173" cy="337"/>
            </a:xfrm>
            <a:custGeom>
              <a:avLst/>
              <a:gdLst>
                <a:gd name="T0" fmla="*/ 66 w 173"/>
                <a:gd name="T1" fmla="*/ 143 h 337"/>
                <a:gd name="T2" fmla="*/ 52 w 173"/>
                <a:gd name="T3" fmla="*/ 180 h 337"/>
                <a:gd name="T4" fmla="*/ 0 w 173"/>
                <a:gd name="T5" fmla="*/ 251 h 337"/>
                <a:gd name="T6" fmla="*/ 8 w 173"/>
                <a:gd name="T7" fmla="*/ 261 h 337"/>
                <a:gd name="T8" fmla="*/ 17 w 173"/>
                <a:gd name="T9" fmla="*/ 266 h 337"/>
                <a:gd name="T10" fmla="*/ 27 w 173"/>
                <a:gd name="T11" fmla="*/ 269 h 337"/>
                <a:gd name="T12" fmla="*/ 60 w 173"/>
                <a:gd name="T13" fmla="*/ 262 h 337"/>
                <a:gd name="T14" fmla="*/ 52 w 173"/>
                <a:gd name="T15" fmla="*/ 290 h 337"/>
                <a:gd name="T16" fmla="*/ 56 w 173"/>
                <a:gd name="T17" fmla="*/ 298 h 337"/>
                <a:gd name="T18" fmla="*/ 68 w 173"/>
                <a:gd name="T19" fmla="*/ 315 h 337"/>
                <a:gd name="T20" fmla="*/ 82 w 173"/>
                <a:gd name="T21" fmla="*/ 331 h 337"/>
                <a:gd name="T22" fmla="*/ 93 w 173"/>
                <a:gd name="T23" fmla="*/ 337 h 337"/>
                <a:gd name="T24" fmla="*/ 109 w 173"/>
                <a:gd name="T25" fmla="*/ 328 h 337"/>
                <a:gd name="T26" fmla="*/ 129 w 173"/>
                <a:gd name="T27" fmla="*/ 307 h 337"/>
                <a:gd name="T28" fmla="*/ 148 w 173"/>
                <a:gd name="T29" fmla="*/ 288 h 337"/>
                <a:gd name="T30" fmla="*/ 156 w 173"/>
                <a:gd name="T31" fmla="*/ 279 h 337"/>
                <a:gd name="T32" fmla="*/ 171 w 173"/>
                <a:gd name="T33" fmla="*/ 194 h 337"/>
                <a:gd name="T34" fmla="*/ 161 w 173"/>
                <a:gd name="T35" fmla="*/ 159 h 337"/>
                <a:gd name="T36" fmla="*/ 173 w 173"/>
                <a:gd name="T37" fmla="*/ 146 h 337"/>
                <a:gd name="T38" fmla="*/ 173 w 173"/>
                <a:gd name="T39" fmla="*/ 81 h 337"/>
                <a:gd name="T40" fmla="*/ 143 w 173"/>
                <a:gd name="T41" fmla="*/ 27 h 337"/>
                <a:gd name="T42" fmla="*/ 105 w 173"/>
                <a:gd name="T43" fmla="*/ 0 h 337"/>
                <a:gd name="T44" fmla="*/ 109 w 173"/>
                <a:gd name="T45" fmla="*/ 44 h 337"/>
                <a:gd name="T46" fmla="*/ 109 w 173"/>
                <a:gd name="T47" fmla="*/ 84 h 337"/>
                <a:gd name="T48" fmla="*/ 96 w 173"/>
                <a:gd name="T49" fmla="*/ 137 h 337"/>
                <a:gd name="T50" fmla="*/ 83 w 173"/>
                <a:gd name="T51" fmla="*/ 131 h 337"/>
                <a:gd name="T52" fmla="*/ 66 w 173"/>
                <a:gd name="T53" fmla="*/ 143 h 337"/>
                <a:gd name="T54" fmla="*/ 66 w 173"/>
                <a:gd name="T55" fmla="*/ 143 h 33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3"/>
                <a:gd name="T85" fmla="*/ 0 h 337"/>
                <a:gd name="T86" fmla="*/ 173 w 173"/>
                <a:gd name="T87" fmla="*/ 337 h 337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3" h="337">
                  <a:moveTo>
                    <a:pt x="66" y="143"/>
                  </a:moveTo>
                  <a:lnTo>
                    <a:pt x="52" y="180"/>
                  </a:lnTo>
                  <a:lnTo>
                    <a:pt x="0" y="251"/>
                  </a:lnTo>
                  <a:lnTo>
                    <a:pt x="8" y="261"/>
                  </a:lnTo>
                  <a:lnTo>
                    <a:pt x="17" y="266"/>
                  </a:lnTo>
                  <a:lnTo>
                    <a:pt x="27" y="269"/>
                  </a:lnTo>
                  <a:lnTo>
                    <a:pt x="60" y="262"/>
                  </a:lnTo>
                  <a:lnTo>
                    <a:pt x="52" y="290"/>
                  </a:lnTo>
                  <a:lnTo>
                    <a:pt x="56" y="298"/>
                  </a:lnTo>
                  <a:lnTo>
                    <a:pt x="68" y="315"/>
                  </a:lnTo>
                  <a:lnTo>
                    <a:pt x="82" y="331"/>
                  </a:lnTo>
                  <a:lnTo>
                    <a:pt x="93" y="337"/>
                  </a:lnTo>
                  <a:lnTo>
                    <a:pt x="109" y="328"/>
                  </a:lnTo>
                  <a:lnTo>
                    <a:pt x="129" y="307"/>
                  </a:lnTo>
                  <a:lnTo>
                    <a:pt x="148" y="288"/>
                  </a:lnTo>
                  <a:lnTo>
                    <a:pt x="156" y="279"/>
                  </a:lnTo>
                  <a:lnTo>
                    <a:pt x="171" y="194"/>
                  </a:lnTo>
                  <a:lnTo>
                    <a:pt x="161" y="159"/>
                  </a:lnTo>
                  <a:lnTo>
                    <a:pt x="173" y="146"/>
                  </a:lnTo>
                  <a:lnTo>
                    <a:pt x="173" y="81"/>
                  </a:lnTo>
                  <a:lnTo>
                    <a:pt x="143" y="27"/>
                  </a:lnTo>
                  <a:lnTo>
                    <a:pt x="105" y="0"/>
                  </a:lnTo>
                  <a:lnTo>
                    <a:pt x="109" y="44"/>
                  </a:lnTo>
                  <a:lnTo>
                    <a:pt x="109" y="84"/>
                  </a:lnTo>
                  <a:lnTo>
                    <a:pt x="96" y="137"/>
                  </a:lnTo>
                  <a:lnTo>
                    <a:pt x="83" y="131"/>
                  </a:lnTo>
                  <a:lnTo>
                    <a:pt x="66" y="143"/>
                  </a:lnTo>
                  <a:close/>
                </a:path>
              </a:pathLst>
            </a:custGeom>
            <a:solidFill>
              <a:srgbClr val="FF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63" name="Freeform 15"/>
            <p:cNvSpPr>
              <a:spLocks/>
            </p:cNvSpPr>
            <p:nvPr/>
          </p:nvSpPr>
          <p:spPr bwMode="auto">
            <a:xfrm>
              <a:off x="309" y="3325"/>
              <a:ext cx="158" cy="141"/>
            </a:xfrm>
            <a:custGeom>
              <a:avLst/>
              <a:gdLst>
                <a:gd name="T0" fmla="*/ 117 w 158"/>
                <a:gd name="T1" fmla="*/ 0 h 141"/>
                <a:gd name="T2" fmla="*/ 61 w 158"/>
                <a:gd name="T3" fmla="*/ 33 h 141"/>
                <a:gd name="T4" fmla="*/ 21 w 158"/>
                <a:gd name="T5" fmla="*/ 43 h 141"/>
                <a:gd name="T6" fmla="*/ 1 w 158"/>
                <a:gd name="T7" fmla="*/ 62 h 141"/>
                <a:gd name="T8" fmla="*/ 0 w 158"/>
                <a:gd name="T9" fmla="*/ 110 h 141"/>
                <a:gd name="T10" fmla="*/ 6 w 158"/>
                <a:gd name="T11" fmla="*/ 122 h 141"/>
                <a:gd name="T12" fmla="*/ 15 w 158"/>
                <a:gd name="T13" fmla="*/ 132 h 141"/>
                <a:gd name="T14" fmla="*/ 27 w 158"/>
                <a:gd name="T15" fmla="*/ 141 h 141"/>
                <a:gd name="T16" fmla="*/ 79 w 158"/>
                <a:gd name="T17" fmla="*/ 120 h 141"/>
                <a:gd name="T18" fmla="*/ 126 w 158"/>
                <a:gd name="T19" fmla="*/ 98 h 141"/>
                <a:gd name="T20" fmla="*/ 158 w 158"/>
                <a:gd name="T21" fmla="*/ 74 h 141"/>
                <a:gd name="T22" fmla="*/ 158 w 158"/>
                <a:gd name="T23" fmla="*/ 55 h 141"/>
                <a:gd name="T24" fmla="*/ 152 w 158"/>
                <a:gd name="T25" fmla="*/ 12 h 141"/>
                <a:gd name="T26" fmla="*/ 138 w 158"/>
                <a:gd name="T27" fmla="*/ 3 h 141"/>
                <a:gd name="T28" fmla="*/ 117 w 158"/>
                <a:gd name="T29" fmla="*/ 0 h 141"/>
                <a:gd name="T30" fmla="*/ 117 w 158"/>
                <a:gd name="T31" fmla="*/ 0 h 14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8"/>
                <a:gd name="T49" fmla="*/ 0 h 141"/>
                <a:gd name="T50" fmla="*/ 158 w 158"/>
                <a:gd name="T51" fmla="*/ 141 h 14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8" h="141">
                  <a:moveTo>
                    <a:pt x="117" y="0"/>
                  </a:moveTo>
                  <a:lnTo>
                    <a:pt x="61" y="33"/>
                  </a:lnTo>
                  <a:lnTo>
                    <a:pt x="21" y="43"/>
                  </a:lnTo>
                  <a:lnTo>
                    <a:pt x="1" y="62"/>
                  </a:lnTo>
                  <a:lnTo>
                    <a:pt x="0" y="110"/>
                  </a:lnTo>
                  <a:lnTo>
                    <a:pt x="6" y="122"/>
                  </a:lnTo>
                  <a:lnTo>
                    <a:pt x="15" y="132"/>
                  </a:lnTo>
                  <a:lnTo>
                    <a:pt x="27" y="141"/>
                  </a:lnTo>
                  <a:lnTo>
                    <a:pt x="79" y="120"/>
                  </a:lnTo>
                  <a:lnTo>
                    <a:pt x="126" y="98"/>
                  </a:lnTo>
                  <a:lnTo>
                    <a:pt x="158" y="74"/>
                  </a:lnTo>
                  <a:lnTo>
                    <a:pt x="158" y="55"/>
                  </a:lnTo>
                  <a:lnTo>
                    <a:pt x="152" y="12"/>
                  </a:lnTo>
                  <a:lnTo>
                    <a:pt x="138" y="3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FF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64" name="Freeform 16"/>
            <p:cNvSpPr>
              <a:spLocks/>
            </p:cNvSpPr>
            <p:nvPr/>
          </p:nvSpPr>
          <p:spPr bwMode="auto">
            <a:xfrm>
              <a:off x="88" y="3377"/>
              <a:ext cx="199" cy="106"/>
            </a:xfrm>
            <a:custGeom>
              <a:avLst/>
              <a:gdLst>
                <a:gd name="T0" fmla="*/ 172 w 199"/>
                <a:gd name="T1" fmla="*/ 0 h 106"/>
                <a:gd name="T2" fmla="*/ 164 w 199"/>
                <a:gd name="T3" fmla="*/ 34 h 106"/>
                <a:gd name="T4" fmla="*/ 171 w 199"/>
                <a:gd name="T5" fmla="*/ 62 h 106"/>
                <a:gd name="T6" fmla="*/ 136 w 199"/>
                <a:gd name="T7" fmla="*/ 62 h 106"/>
                <a:gd name="T8" fmla="*/ 82 w 199"/>
                <a:gd name="T9" fmla="*/ 67 h 106"/>
                <a:gd name="T10" fmla="*/ 46 w 199"/>
                <a:gd name="T11" fmla="*/ 59 h 106"/>
                <a:gd name="T12" fmla="*/ 0 w 199"/>
                <a:gd name="T13" fmla="*/ 45 h 106"/>
                <a:gd name="T14" fmla="*/ 22 w 199"/>
                <a:gd name="T15" fmla="*/ 79 h 106"/>
                <a:gd name="T16" fmla="*/ 132 w 199"/>
                <a:gd name="T17" fmla="*/ 106 h 106"/>
                <a:gd name="T18" fmla="*/ 199 w 199"/>
                <a:gd name="T19" fmla="*/ 95 h 106"/>
                <a:gd name="T20" fmla="*/ 198 w 199"/>
                <a:gd name="T21" fmla="*/ 55 h 106"/>
                <a:gd name="T22" fmla="*/ 192 w 199"/>
                <a:gd name="T23" fmla="*/ 9 h 106"/>
                <a:gd name="T24" fmla="*/ 172 w 199"/>
                <a:gd name="T25" fmla="*/ 0 h 106"/>
                <a:gd name="T26" fmla="*/ 172 w 199"/>
                <a:gd name="T27" fmla="*/ 0 h 10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99"/>
                <a:gd name="T43" fmla="*/ 0 h 106"/>
                <a:gd name="T44" fmla="*/ 199 w 199"/>
                <a:gd name="T45" fmla="*/ 106 h 10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99" h="106">
                  <a:moveTo>
                    <a:pt x="172" y="0"/>
                  </a:moveTo>
                  <a:lnTo>
                    <a:pt x="164" y="34"/>
                  </a:lnTo>
                  <a:lnTo>
                    <a:pt x="171" y="62"/>
                  </a:lnTo>
                  <a:lnTo>
                    <a:pt x="136" y="62"/>
                  </a:lnTo>
                  <a:lnTo>
                    <a:pt x="82" y="67"/>
                  </a:lnTo>
                  <a:lnTo>
                    <a:pt x="46" y="59"/>
                  </a:lnTo>
                  <a:lnTo>
                    <a:pt x="0" y="45"/>
                  </a:lnTo>
                  <a:lnTo>
                    <a:pt x="22" y="79"/>
                  </a:lnTo>
                  <a:lnTo>
                    <a:pt x="132" y="106"/>
                  </a:lnTo>
                  <a:lnTo>
                    <a:pt x="199" y="95"/>
                  </a:lnTo>
                  <a:lnTo>
                    <a:pt x="198" y="55"/>
                  </a:lnTo>
                  <a:lnTo>
                    <a:pt x="192" y="9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F59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65" name="Freeform 17"/>
            <p:cNvSpPr>
              <a:spLocks/>
            </p:cNvSpPr>
            <p:nvPr/>
          </p:nvSpPr>
          <p:spPr bwMode="auto">
            <a:xfrm>
              <a:off x="446" y="3220"/>
              <a:ext cx="164" cy="239"/>
            </a:xfrm>
            <a:custGeom>
              <a:avLst/>
              <a:gdLst>
                <a:gd name="T0" fmla="*/ 13 w 164"/>
                <a:gd name="T1" fmla="*/ 15 h 239"/>
                <a:gd name="T2" fmla="*/ 33 w 164"/>
                <a:gd name="T3" fmla="*/ 0 h 239"/>
                <a:gd name="T4" fmla="*/ 60 w 164"/>
                <a:gd name="T5" fmla="*/ 24 h 239"/>
                <a:gd name="T6" fmla="*/ 144 w 164"/>
                <a:gd name="T7" fmla="*/ 25 h 239"/>
                <a:gd name="T8" fmla="*/ 159 w 164"/>
                <a:gd name="T9" fmla="*/ 38 h 239"/>
                <a:gd name="T10" fmla="*/ 164 w 164"/>
                <a:gd name="T11" fmla="*/ 53 h 239"/>
                <a:gd name="T12" fmla="*/ 161 w 164"/>
                <a:gd name="T13" fmla="*/ 63 h 239"/>
                <a:gd name="T14" fmla="*/ 148 w 164"/>
                <a:gd name="T15" fmla="*/ 70 h 239"/>
                <a:gd name="T16" fmla="*/ 137 w 164"/>
                <a:gd name="T17" fmla="*/ 74 h 239"/>
                <a:gd name="T18" fmla="*/ 141 w 164"/>
                <a:gd name="T19" fmla="*/ 83 h 239"/>
                <a:gd name="T20" fmla="*/ 152 w 164"/>
                <a:gd name="T21" fmla="*/ 94 h 239"/>
                <a:gd name="T22" fmla="*/ 152 w 164"/>
                <a:gd name="T23" fmla="*/ 137 h 239"/>
                <a:gd name="T24" fmla="*/ 134 w 164"/>
                <a:gd name="T25" fmla="*/ 189 h 239"/>
                <a:gd name="T26" fmla="*/ 119 w 164"/>
                <a:gd name="T27" fmla="*/ 193 h 239"/>
                <a:gd name="T28" fmla="*/ 115 w 164"/>
                <a:gd name="T29" fmla="*/ 157 h 239"/>
                <a:gd name="T30" fmla="*/ 92 w 164"/>
                <a:gd name="T31" fmla="*/ 179 h 239"/>
                <a:gd name="T32" fmla="*/ 59 w 164"/>
                <a:gd name="T33" fmla="*/ 239 h 239"/>
                <a:gd name="T34" fmla="*/ 43 w 164"/>
                <a:gd name="T35" fmla="*/ 239 h 239"/>
                <a:gd name="T36" fmla="*/ 56 w 164"/>
                <a:gd name="T37" fmla="*/ 200 h 239"/>
                <a:gd name="T38" fmla="*/ 43 w 164"/>
                <a:gd name="T39" fmla="*/ 196 h 239"/>
                <a:gd name="T40" fmla="*/ 19 w 164"/>
                <a:gd name="T41" fmla="*/ 233 h 239"/>
                <a:gd name="T42" fmla="*/ 27 w 164"/>
                <a:gd name="T43" fmla="*/ 189 h 239"/>
                <a:gd name="T44" fmla="*/ 19 w 164"/>
                <a:gd name="T45" fmla="*/ 122 h 239"/>
                <a:gd name="T46" fmla="*/ 0 w 164"/>
                <a:gd name="T47" fmla="*/ 94 h 239"/>
                <a:gd name="T48" fmla="*/ 6 w 164"/>
                <a:gd name="T49" fmla="*/ 36 h 239"/>
                <a:gd name="T50" fmla="*/ 13 w 164"/>
                <a:gd name="T51" fmla="*/ 15 h 239"/>
                <a:gd name="T52" fmla="*/ 13 w 164"/>
                <a:gd name="T53" fmla="*/ 15 h 23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4"/>
                <a:gd name="T82" fmla="*/ 0 h 239"/>
                <a:gd name="T83" fmla="*/ 164 w 164"/>
                <a:gd name="T84" fmla="*/ 239 h 239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4" h="239">
                  <a:moveTo>
                    <a:pt x="13" y="15"/>
                  </a:moveTo>
                  <a:lnTo>
                    <a:pt x="33" y="0"/>
                  </a:lnTo>
                  <a:lnTo>
                    <a:pt x="60" y="24"/>
                  </a:lnTo>
                  <a:lnTo>
                    <a:pt x="144" y="25"/>
                  </a:lnTo>
                  <a:lnTo>
                    <a:pt x="159" y="38"/>
                  </a:lnTo>
                  <a:lnTo>
                    <a:pt x="164" y="53"/>
                  </a:lnTo>
                  <a:lnTo>
                    <a:pt x="161" y="63"/>
                  </a:lnTo>
                  <a:lnTo>
                    <a:pt x="148" y="70"/>
                  </a:lnTo>
                  <a:lnTo>
                    <a:pt x="137" y="74"/>
                  </a:lnTo>
                  <a:lnTo>
                    <a:pt x="141" y="83"/>
                  </a:lnTo>
                  <a:lnTo>
                    <a:pt x="152" y="94"/>
                  </a:lnTo>
                  <a:lnTo>
                    <a:pt x="152" y="137"/>
                  </a:lnTo>
                  <a:lnTo>
                    <a:pt x="134" y="189"/>
                  </a:lnTo>
                  <a:lnTo>
                    <a:pt x="119" y="193"/>
                  </a:lnTo>
                  <a:lnTo>
                    <a:pt x="115" y="157"/>
                  </a:lnTo>
                  <a:lnTo>
                    <a:pt x="92" y="179"/>
                  </a:lnTo>
                  <a:lnTo>
                    <a:pt x="59" y="239"/>
                  </a:lnTo>
                  <a:lnTo>
                    <a:pt x="43" y="239"/>
                  </a:lnTo>
                  <a:lnTo>
                    <a:pt x="56" y="200"/>
                  </a:lnTo>
                  <a:lnTo>
                    <a:pt x="43" y="196"/>
                  </a:lnTo>
                  <a:lnTo>
                    <a:pt x="19" y="233"/>
                  </a:lnTo>
                  <a:lnTo>
                    <a:pt x="27" y="189"/>
                  </a:lnTo>
                  <a:lnTo>
                    <a:pt x="19" y="122"/>
                  </a:lnTo>
                  <a:lnTo>
                    <a:pt x="0" y="94"/>
                  </a:lnTo>
                  <a:lnTo>
                    <a:pt x="6" y="36"/>
                  </a:lnTo>
                  <a:lnTo>
                    <a:pt x="13" y="15"/>
                  </a:lnTo>
                  <a:close/>
                </a:path>
              </a:pathLst>
            </a:custGeom>
            <a:solidFill>
              <a:srgbClr val="FF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66" name="Freeform 18"/>
            <p:cNvSpPr>
              <a:spLocks/>
            </p:cNvSpPr>
            <p:nvPr/>
          </p:nvSpPr>
          <p:spPr bwMode="auto">
            <a:xfrm>
              <a:off x="190" y="3035"/>
              <a:ext cx="265" cy="131"/>
            </a:xfrm>
            <a:custGeom>
              <a:avLst/>
              <a:gdLst>
                <a:gd name="T0" fmla="*/ 3 w 265"/>
                <a:gd name="T1" fmla="*/ 4 h 131"/>
                <a:gd name="T2" fmla="*/ 53 w 265"/>
                <a:gd name="T3" fmla="*/ 0 h 131"/>
                <a:gd name="T4" fmla="*/ 133 w 265"/>
                <a:gd name="T5" fmla="*/ 11 h 131"/>
                <a:gd name="T6" fmla="*/ 226 w 265"/>
                <a:gd name="T7" fmla="*/ 39 h 131"/>
                <a:gd name="T8" fmla="*/ 265 w 265"/>
                <a:gd name="T9" fmla="*/ 51 h 131"/>
                <a:gd name="T10" fmla="*/ 262 w 265"/>
                <a:gd name="T11" fmla="*/ 63 h 131"/>
                <a:gd name="T12" fmla="*/ 219 w 265"/>
                <a:gd name="T13" fmla="*/ 54 h 131"/>
                <a:gd name="T14" fmla="*/ 225 w 265"/>
                <a:gd name="T15" fmla="*/ 94 h 131"/>
                <a:gd name="T16" fmla="*/ 212 w 265"/>
                <a:gd name="T17" fmla="*/ 112 h 131"/>
                <a:gd name="T18" fmla="*/ 201 w 265"/>
                <a:gd name="T19" fmla="*/ 124 h 131"/>
                <a:gd name="T20" fmla="*/ 189 w 265"/>
                <a:gd name="T21" fmla="*/ 130 h 131"/>
                <a:gd name="T22" fmla="*/ 153 w 265"/>
                <a:gd name="T23" fmla="*/ 131 h 131"/>
                <a:gd name="T24" fmla="*/ 128 w 265"/>
                <a:gd name="T25" fmla="*/ 105 h 131"/>
                <a:gd name="T26" fmla="*/ 125 w 265"/>
                <a:gd name="T27" fmla="*/ 84 h 131"/>
                <a:gd name="T28" fmla="*/ 119 w 265"/>
                <a:gd name="T29" fmla="*/ 65 h 131"/>
                <a:gd name="T30" fmla="*/ 116 w 265"/>
                <a:gd name="T31" fmla="*/ 60 h 131"/>
                <a:gd name="T32" fmla="*/ 74 w 265"/>
                <a:gd name="T33" fmla="*/ 56 h 131"/>
                <a:gd name="T34" fmla="*/ 20 w 265"/>
                <a:gd name="T35" fmla="*/ 47 h 131"/>
                <a:gd name="T36" fmla="*/ 0 w 265"/>
                <a:gd name="T37" fmla="*/ 24 h 131"/>
                <a:gd name="T38" fmla="*/ 3 w 265"/>
                <a:gd name="T39" fmla="*/ 4 h 131"/>
                <a:gd name="T40" fmla="*/ 3 w 265"/>
                <a:gd name="T41" fmla="*/ 4 h 13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65"/>
                <a:gd name="T64" fmla="*/ 0 h 131"/>
                <a:gd name="T65" fmla="*/ 265 w 265"/>
                <a:gd name="T66" fmla="*/ 131 h 13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65" h="131">
                  <a:moveTo>
                    <a:pt x="3" y="4"/>
                  </a:moveTo>
                  <a:lnTo>
                    <a:pt x="53" y="0"/>
                  </a:lnTo>
                  <a:lnTo>
                    <a:pt x="133" y="11"/>
                  </a:lnTo>
                  <a:lnTo>
                    <a:pt x="226" y="39"/>
                  </a:lnTo>
                  <a:lnTo>
                    <a:pt x="265" y="51"/>
                  </a:lnTo>
                  <a:lnTo>
                    <a:pt x="262" y="63"/>
                  </a:lnTo>
                  <a:lnTo>
                    <a:pt x="219" y="54"/>
                  </a:lnTo>
                  <a:lnTo>
                    <a:pt x="225" y="94"/>
                  </a:lnTo>
                  <a:lnTo>
                    <a:pt x="212" y="112"/>
                  </a:lnTo>
                  <a:lnTo>
                    <a:pt x="201" y="124"/>
                  </a:lnTo>
                  <a:lnTo>
                    <a:pt x="189" y="130"/>
                  </a:lnTo>
                  <a:lnTo>
                    <a:pt x="153" y="131"/>
                  </a:lnTo>
                  <a:lnTo>
                    <a:pt x="128" y="105"/>
                  </a:lnTo>
                  <a:lnTo>
                    <a:pt x="125" y="84"/>
                  </a:lnTo>
                  <a:lnTo>
                    <a:pt x="119" y="65"/>
                  </a:lnTo>
                  <a:lnTo>
                    <a:pt x="116" y="60"/>
                  </a:lnTo>
                  <a:lnTo>
                    <a:pt x="74" y="56"/>
                  </a:lnTo>
                  <a:lnTo>
                    <a:pt x="20" y="47"/>
                  </a:lnTo>
                  <a:lnTo>
                    <a:pt x="0" y="24"/>
                  </a:lnTo>
                  <a:lnTo>
                    <a:pt x="3" y="4"/>
                  </a:lnTo>
                  <a:close/>
                </a:path>
              </a:pathLst>
            </a:custGeom>
            <a:solidFill>
              <a:srgbClr val="FF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67" name="Freeform 19"/>
            <p:cNvSpPr>
              <a:spLocks/>
            </p:cNvSpPr>
            <p:nvPr/>
          </p:nvSpPr>
          <p:spPr bwMode="auto">
            <a:xfrm>
              <a:off x="315" y="3334"/>
              <a:ext cx="142" cy="114"/>
            </a:xfrm>
            <a:custGeom>
              <a:avLst/>
              <a:gdLst>
                <a:gd name="T0" fmla="*/ 124 w 142"/>
                <a:gd name="T1" fmla="*/ 0 h 114"/>
                <a:gd name="T2" fmla="*/ 78 w 142"/>
                <a:gd name="T3" fmla="*/ 12 h 114"/>
                <a:gd name="T4" fmla="*/ 51 w 142"/>
                <a:gd name="T5" fmla="*/ 25 h 114"/>
                <a:gd name="T6" fmla="*/ 23 w 142"/>
                <a:gd name="T7" fmla="*/ 35 h 114"/>
                <a:gd name="T8" fmla="*/ 12 w 142"/>
                <a:gd name="T9" fmla="*/ 48 h 114"/>
                <a:gd name="T10" fmla="*/ 0 w 142"/>
                <a:gd name="T11" fmla="*/ 68 h 114"/>
                <a:gd name="T12" fmla="*/ 4 w 142"/>
                <a:gd name="T13" fmla="*/ 91 h 114"/>
                <a:gd name="T14" fmla="*/ 9 w 142"/>
                <a:gd name="T15" fmla="*/ 109 h 114"/>
                <a:gd name="T16" fmla="*/ 22 w 142"/>
                <a:gd name="T17" fmla="*/ 113 h 114"/>
                <a:gd name="T18" fmla="*/ 41 w 142"/>
                <a:gd name="T19" fmla="*/ 114 h 114"/>
                <a:gd name="T20" fmla="*/ 63 w 142"/>
                <a:gd name="T21" fmla="*/ 104 h 114"/>
                <a:gd name="T22" fmla="*/ 81 w 142"/>
                <a:gd name="T23" fmla="*/ 96 h 114"/>
                <a:gd name="T24" fmla="*/ 115 w 142"/>
                <a:gd name="T25" fmla="*/ 82 h 114"/>
                <a:gd name="T26" fmla="*/ 136 w 142"/>
                <a:gd name="T27" fmla="*/ 61 h 114"/>
                <a:gd name="T28" fmla="*/ 142 w 142"/>
                <a:gd name="T29" fmla="*/ 33 h 114"/>
                <a:gd name="T30" fmla="*/ 142 w 142"/>
                <a:gd name="T31" fmla="*/ 1 h 114"/>
                <a:gd name="T32" fmla="*/ 124 w 142"/>
                <a:gd name="T33" fmla="*/ 0 h 114"/>
                <a:gd name="T34" fmla="*/ 124 w 142"/>
                <a:gd name="T35" fmla="*/ 0 h 1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14"/>
                <a:gd name="T56" fmla="*/ 142 w 142"/>
                <a:gd name="T57" fmla="*/ 114 h 11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14">
                  <a:moveTo>
                    <a:pt x="124" y="0"/>
                  </a:moveTo>
                  <a:lnTo>
                    <a:pt x="78" y="12"/>
                  </a:lnTo>
                  <a:lnTo>
                    <a:pt x="51" y="25"/>
                  </a:lnTo>
                  <a:lnTo>
                    <a:pt x="23" y="35"/>
                  </a:lnTo>
                  <a:lnTo>
                    <a:pt x="12" y="48"/>
                  </a:lnTo>
                  <a:lnTo>
                    <a:pt x="0" y="68"/>
                  </a:lnTo>
                  <a:lnTo>
                    <a:pt x="4" y="91"/>
                  </a:lnTo>
                  <a:lnTo>
                    <a:pt x="9" y="109"/>
                  </a:lnTo>
                  <a:lnTo>
                    <a:pt x="22" y="113"/>
                  </a:lnTo>
                  <a:lnTo>
                    <a:pt x="41" y="114"/>
                  </a:lnTo>
                  <a:lnTo>
                    <a:pt x="63" y="104"/>
                  </a:lnTo>
                  <a:lnTo>
                    <a:pt x="81" y="96"/>
                  </a:lnTo>
                  <a:lnTo>
                    <a:pt x="115" y="82"/>
                  </a:lnTo>
                  <a:lnTo>
                    <a:pt x="136" y="61"/>
                  </a:lnTo>
                  <a:lnTo>
                    <a:pt x="142" y="33"/>
                  </a:lnTo>
                  <a:lnTo>
                    <a:pt x="142" y="1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FFD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68" name="Freeform 20"/>
            <p:cNvSpPr>
              <a:spLocks/>
            </p:cNvSpPr>
            <p:nvPr/>
          </p:nvSpPr>
          <p:spPr bwMode="auto">
            <a:xfrm>
              <a:off x="279" y="2922"/>
              <a:ext cx="109" cy="107"/>
            </a:xfrm>
            <a:custGeom>
              <a:avLst/>
              <a:gdLst>
                <a:gd name="T0" fmla="*/ 25 w 109"/>
                <a:gd name="T1" fmla="*/ 0 h 107"/>
                <a:gd name="T2" fmla="*/ 4 w 109"/>
                <a:gd name="T3" fmla="*/ 17 h 107"/>
                <a:gd name="T4" fmla="*/ 0 w 109"/>
                <a:gd name="T5" fmla="*/ 57 h 107"/>
                <a:gd name="T6" fmla="*/ 36 w 109"/>
                <a:gd name="T7" fmla="*/ 107 h 107"/>
                <a:gd name="T8" fmla="*/ 83 w 109"/>
                <a:gd name="T9" fmla="*/ 106 h 107"/>
                <a:gd name="T10" fmla="*/ 109 w 109"/>
                <a:gd name="T11" fmla="*/ 93 h 107"/>
                <a:gd name="T12" fmla="*/ 64 w 109"/>
                <a:gd name="T13" fmla="*/ 88 h 107"/>
                <a:gd name="T14" fmla="*/ 50 w 109"/>
                <a:gd name="T15" fmla="*/ 56 h 107"/>
                <a:gd name="T16" fmla="*/ 54 w 109"/>
                <a:gd name="T17" fmla="*/ 20 h 107"/>
                <a:gd name="T18" fmla="*/ 25 w 109"/>
                <a:gd name="T19" fmla="*/ 0 h 107"/>
                <a:gd name="T20" fmla="*/ 25 w 109"/>
                <a:gd name="T21" fmla="*/ 0 h 10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9"/>
                <a:gd name="T34" fmla="*/ 0 h 107"/>
                <a:gd name="T35" fmla="*/ 109 w 109"/>
                <a:gd name="T36" fmla="*/ 107 h 10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9" h="107">
                  <a:moveTo>
                    <a:pt x="25" y="0"/>
                  </a:moveTo>
                  <a:lnTo>
                    <a:pt x="4" y="17"/>
                  </a:lnTo>
                  <a:lnTo>
                    <a:pt x="0" y="57"/>
                  </a:lnTo>
                  <a:lnTo>
                    <a:pt x="36" y="107"/>
                  </a:lnTo>
                  <a:lnTo>
                    <a:pt x="83" y="106"/>
                  </a:lnTo>
                  <a:lnTo>
                    <a:pt x="109" y="93"/>
                  </a:lnTo>
                  <a:lnTo>
                    <a:pt x="64" y="88"/>
                  </a:lnTo>
                  <a:lnTo>
                    <a:pt x="50" y="56"/>
                  </a:lnTo>
                  <a:lnTo>
                    <a:pt x="54" y="2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59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69" name="Freeform 21"/>
            <p:cNvSpPr>
              <a:spLocks/>
            </p:cNvSpPr>
            <p:nvPr/>
          </p:nvSpPr>
          <p:spPr bwMode="auto">
            <a:xfrm>
              <a:off x="328" y="3335"/>
              <a:ext cx="111" cy="74"/>
            </a:xfrm>
            <a:custGeom>
              <a:avLst/>
              <a:gdLst>
                <a:gd name="T0" fmla="*/ 100 w 111"/>
                <a:gd name="T1" fmla="*/ 0 h 74"/>
                <a:gd name="T2" fmla="*/ 111 w 111"/>
                <a:gd name="T3" fmla="*/ 4 h 74"/>
                <a:gd name="T4" fmla="*/ 87 w 111"/>
                <a:gd name="T5" fmla="*/ 23 h 74"/>
                <a:gd name="T6" fmla="*/ 42 w 111"/>
                <a:gd name="T7" fmla="*/ 54 h 74"/>
                <a:gd name="T8" fmla="*/ 14 w 111"/>
                <a:gd name="T9" fmla="*/ 74 h 74"/>
                <a:gd name="T10" fmla="*/ 0 w 111"/>
                <a:gd name="T11" fmla="*/ 64 h 74"/>
                <a:gd name="T12" fmla="*/ 5 w 111"/>
                <a:gd name="T13" fmla="*/ 47 h 74"/>
                <a:gd name="T14" fmla="*/ 19 w 111"/>
                <a:gd name="T15" fmla="*/ 31 h 74"/>
                <a:gd name="T16" fmla="*/ 65 w 111"/>
                <a:gd name="T17" fmla="*/ 16 h 74"/>
                <a:gd name="T18" fmla="*/ 100 w 111"/>
                <a:gd name="T19" fmla="*/ 0 h 74"/>
                <a:gd name="T20" fmla="*/ 100 w 111"/>
                <a:gd name="T21" fmla="*/ 0 h 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1"/>
                <a:gd name="T34" fmla="*/ 0 h 74"/>
                <a:gd name="T35" fmla="*/ 111 w 111"/>
                <a:gd name="T36" fmla="*/ 74 h 7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1" h="74">
                  <a:moveTo>
                    <a:pt x="100" y="0"/>
                  </a:moveTo>
                  <a:lnTo>
                    <a:pt x="111" y="4"/>
                  </a:lnTo>
                  <a:lnTo>
                    <a:pt x="87" y="23"/>
                  </a:lnTo>
                  <a:lnTo>
                    <a:pt x="42" y="54"/>
                  </a:lnTo>
                  <a:lnTo>
                    <a:pt x="14" y="74"/>
                  </a:lnTo>
                  <a:lnTo>
                    <a:pt x="0" y="64"/>
                  </a:lnTo>
                  <a:lnTo>
                    <a:pt x="5" y="47"/>
                  </a:lnTo>
                  <a:lnTo>
                    <a:pt x="19" y="31"/>
                  </a:lnTo>
                  <a:lnTo>
                    <a:pt x="65" y="16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F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70" name="Freeform 22"/>
            <p:cNvSpPr>
              <a:spLocks/>
            </p:cNvSpPr>
            <p:nvPr/>
          </p:nvSpPr>
          <p:spPr bwMode="auto">
            <a:xfrm>
              <a:off x="81" y="2852"/>
              <a:ext cx="367" cy="106"/>
            </a:xfrm>
            <a:custGeom>
              <a:avLst/>
              <a:gdLst>
                <a:gd name="T0" fmla="*/ 354 w 367"/>
                <a:gd name="T1" fmla="*/ 70 h 106"/>
                <a:gd name="T2" fmla="*/ 267 w 367"/>
                <a:gd name="T3" fmla="*/ 29 h 106"/>
                <a:gd name="T4" fmla="*/ 194 w 367"/>
                <a:gd name="T5" fmla="*/ 1 h 106"/>
                <a:gd name="T6" fmla="*/ 129 w 367"/>
                <a:gd name="T7" fmla="*/ 0 h 106"/>
                <a:gd name="T8" fmla="*/ 77 w 367"/>
                <a:gd name="T9" fmla="*/ 14 h 106"/>
                <a:gd name="T10" fmla="*/ 0 w 367"/>
                <a:gd name="T11" fmla="*/ 50 h 106"/>
                <a:gd name="T12" fmla="*/ 24 w 367"/>
                <a:gd name="T13" fmla="*/ 54 h 106"/>
                <a:gd name="T14" fmla="*/ 89 w 367"/>
                <a:gd name="T15" fmla="*/ 68 h 106"/>
                <a:gd name="T16" fmla="*/ 183 w 367"/>
                <a:gd name="T17" fmla="*/ 73 h 106"/>
                <a:gd name="T18" fmla="*/ 240 w 367"/>
                <a:gd name="T19" fmla="*/ 91 h 106"/>
                <a:gd name="T20" fmla="*/ 260 w 367"/>
                <a:gd name="T21" fmla="*/ 101 h 106"/>
                <a:gd name="T22" fmla="*/ 276 w 367"/>
                <a:gd name="T23" fmla="*/ 106 h 106"/>
                <a:gd name="T24" fmla="*/ 290 w 367"/>
                <a:gd name="T25" fmla="*/ 105 h 106"/>
                <a:gd name="T26" fmla="*/ 313 w 367"/>
                <a:gd name="T27" fmla="*/ 91 h 106"/>
                <a:gd name="T28" fmla="*/ 325 w 367"/>
                <a:gd name="T29" fmla="*/ 83 h 106"/>
                <a:gd name="T30" fmla="*/ 348 w 367"/>
                <a:gd name="T31" fmla="*/ 87 h 106"/>
                <a:gd name="T32" fmla="*/ 367 w 367"/>
                <a:gd name="T33" fmla="*/ 94 h 106"/>
                <a:gd name="T34" fmla="*/ 354 w 367"/>
                <a:gd name="T35" fmla="*/ 70 h 106"/>
                <a:gd name="T36" fmla="*/ 354 w 367"/>
                <a:gd name="T37" fmla="*/ 70 h 10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67"/>
                <a:gd name="T58" fmla="*/ 0 h 106"/>
                <a:gd name="T59" fmla="*/ 367 w 367"/>
                <a:gd name="T60" fmla="*/ 106 h 10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67" h="106">
                  <a:moveTo>
                    <a:pt x="354" y="70"/>
                  </a:moveTo>
                  <a:lnTo>
                    <a:pt x="267" y="29"/>
                  </a:lnTo>
                  <a:lnTo>
                    <a:pt x="194" y="1"/>
                  </a:lnTo>
                  <a:lnTo>
                    <a:pt x="129" y="0"/>
                  </a:lnTo>
                  <a:lnTo>
                    <a:pt x="77" y="14"/>
                  </a:lnTo>
                  <a:lnTo>
                    <a:pt x="0" y="50"/>
                  </a:lnTo>
                  <a:lnTo>
                    <a:pt x="24" y="54"/>
                  </a:lnTo>
                  <a:lnTo>
                    <a:pt x="89" y="68"/>
                  </a:lnTo>
                  <a:lnTo>
                    <a:pt x="183" y="73"/>
                  </a:lnTo>
                  <a:lnTo>
                    <a:pt x="240" y="91"/>
                  </a:lnTo>
                  <a:lnTo>
                    <a:pt x="260" y="101"/>
                  </a:lnTo>
                  <a:lnTo>
                    <a:pt x="276" y="106"/>
                  </a:lnTo>
                  <a:lnTo>
                    <a:pt x="290" y="105"/>
                  </a:lnTo>
                  <a:lnTo>
                    <a:pt x="313" y="91"/>
                  </a:lnTo>
                  <a:lnTo>
                    <a:pt x="325" y="83"/>
                  </a:lnTo>
                  <a:lnTo>
                    <a:pt x="348" y="87"/>
                  </a:lnTo>
                  <a:lnTo>
                    <a:pt x="367" y="94"/>
                  </a:lnTo>
                  <a:lnTo>
                    <a:pt x="354" y="70"/>
                  </a:lnTo>
                  <a:close/>
                </a:path>
              </a:pathLst>
            </a:custGeom>
            <a:solidFill>
              <a:srgbClr val="FF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71" name="Freeform 23"/>
            <p:cNvSpPr>
              <a:spLocks/>
            </p:cNvSpPr>
            <p:nvPr/>
          </p:nvSpPr>
          <p:spPr bwMode="auto">
            <a:xfrm>
              <a:off x="200" y="3038"/>
              <a:ext cx="241" cy="54"/>
            </a:xfrm>
            <a:custGeom>
              <a:avLst/>
              <a:gdLst>
                <a:gd name="T0" fmla="*/ 0 w 241"/>
                <a:gd name="T1" fmla="*/ 24 h 54"/>
                <a:gd name="T2" fmla="*/ 64 w 241"/>
                <a:gd name="T3" fmla="*/ 31 h 54"/>
                <a:gd name="T4" fmla="*/ 162 w 241"/>
                <a:gd name="T5" fmla="*/ 39 h 54"/>
                <a:gd name="T6" fmla="*/ 189 w 241"/>
                <a:gd name="T7" fmla="*/ 40 h 54"/>
                <a:gd name="T8" fmla="*/ 228 w 241"/>
                <a:gd name="T9" fmla="*/ 54 h 54"/>
                <a:gd name="T10" fmla="*/ 241 w 241"/>
                <a:gd name="T11" fmla="*/ 53 h 54"/>
                <a:gd name="T12" fmla="*/ 203 w 241"/>
                <a:gd name="T13" fmla="*/ 28 h 54"/>
                <a:gd name="T14" fmla="*/ 136 w 241"/>
                <a:gd name="T15" fmla="*/ 9 h 54"/>
                <a:gd name="T16" fmla="*/ 47 w 241"/>
                <a:gd name="T17" fmla="*/ 0 h 54"/>
                <a:gd name="T18" fmla="*/ 13 w 241"/>
                <a:gd name="T19" fmla="*/ 0 h 54"/>
                <a:gd name="T20" fmla="*/ 0 w 241"/>
                <a:gd name="T21" fmla="*/ 24 h 54"/>
                <a:gd name="T22" fmla="*/ 0 w 241"/>
                <a:gd name="T23" fmla="*/ 24 h 5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41"/>
                <a:gd name="T37" fmla="*/ 0 h 54"/>
                <a:gd name="T38" fmla="*/ 241 w 241"/>
                <a:gd name="T39" fmla="*/ 54 h 5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41" h="54">
                  <a:moveTo>
                    <a:pt x="0" y="24"/>
                  </a:moveTo>
                  <a:lnTo>
                    <a:pt x="64" y="31"/>
                  </a:lnTo>
                  <a:lnTo>
                    <a:pt x="162" y="39"/>
                  </a:lnTo>
                  <a:lnTo>
                    <a:pt x="189" y="40"/>
                  </a:lnTo>
                  <a:lnTo>
                    <a:pt x="228" y="54"/>
                  </a:lnTo>
                  <a:lnTo>
                    <a:pt x="241" y="53"/>
                  </a:lnTo>
                  <a:lnTo>
                    <a:pt x="203" y="28"/>
                  </a:lnTo>
                  <a:lnTo>
                    <a:pt x="136" y="9"/>
                  </a:lnTo>
                  <a:lnTo>
                    <a:pt x="47" y="0"/>
                  </a:lnTo>
                  <a:lnTo>
                    <a:pt x="13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72" name="Freeform 24"/>
            <p:cNvSpPr>
              <a:spLocks/>
            </p:cNvSpPr>
            <p:nvPr/>
          </p:nvSpPr>
          <p:spPr bwMode="auto">
            <a:xfrm>
              <a:off x="409" y="2795"/>
              <a:ext cx="204" cy="406"/>
            </a:xfrm>
            <a:custGeom>
              <a:avLst/>
              <a:gdLst>
                <a:gd name="T0" fmla="*/ 16 w 204"/>
                <a:gd name="T1" fmla="*/ 0 h 406"/>
                <a:gd name="T2" fmla="*/ 24 w 204"/>
                <a:gd name="T3" fmla="*/ 31 h 406"/>
                <a:gd name="T4" fmla="*/ 32 w 204"/>
                <a:gd name="T5" fmla="*/ 55 h 406"/>
                <a:gd name="T6" fmla="*/ 37 w 204"/>
                <a:gd name="T7" fmla="*/ 71 h 406"/>
                <a:gd name="T8" fmla="*/ 48 w 204"/>
                <a:gd name="T9" fmla="*/ 77 h 406"/>
                <a:gd name="T10" fmla="*/ 65 w 204"/>
                <a:gd name="T11" fmla="*/ 82 h 406"/>
                <a:gd name="T12" fmla="*/ 89 w 204"/>
                <a:gd name="T13" fmla="*/ 86 h 406"/>
                <a:gd name="T14" fmla="*/ 139 w 204"/>
                <a:gd name="T15" fmla="*/ 88 h 406"/>
                <a:gd name="T16" fmla="*/ 181 w 204"/>
                <a:gd name="T17" fmla="*/ 77 h 406"/>
                <a:gd name="T18" fmla="*/ 172 w 204"/>
                <a:gd name="T19" fmla="*/ 98 h 406"/>
                <a:gd name="T20" fmla="*/ 143 w 204"/>
                <a:gd name="T21" fmla="*/ 111 h 406"/>
                <a:gd name="T22" fmla="*/ 178 w 204"/>
                <a:gd name="T23" fmla="*/ 121 h 406"/>
                <a:gd name="T24" fmla="*/ 201 w 204"/>
                <a:gd name="T25" fmla="*/ 183 h 406"/>
                <a:gd name="T26" fmla="*/ 204 w 204"/>
                <a:gd name="T27" fmla="*/ 246 h 406"/>
                <a:gd name="T28" fmla="*/ 194 w 204"/>
                <a:gd name="T29" fmla="*/ 357 h 406"/>
                <a:gd name="T30" fmla="*/ 172 w 204"/>
                <a:gd name="T31" fmla="*/ 397 h 406"/>
                <a:gd name="T32" fmla="*/ 135 w 204"/>
                <a:gd name="T33" fmla="*/ 406 h 406"/>
                <a:gd name="T34" fmla="*/ 92 w 204"/>
                <a:gd name="T35" fmla="*/ 405 h 406"/>
                <a:gd name="T36" fmla="*/ 96 w 204"/>
                <a:gd name="T37" fmla="*/ 347 h 406"/>
                <a:gd name="T38" fmla="*/ 89 w 204"/>
                <a:gd name="T39" fmla="*/ 267 h 406"/>
                <a:gd name="T40" fmla="*/ 93 w 204"/>
                <a:gd name="T41" fmla="*/ 211 h 406"/>
                <a:gd name="T42" fmla="*/ 93 w 204"/>
                <a:gd name="T43" fmla="*/ 174 h 406"/>
                <a:gd name="T44" fmla="*/ 73 w 204"/>
                <a:gd name="T45" fmla="*/ 134 h 406"/>
                <a:gd name="T46" fmla="*/ 12 w 204"/>
                <a:gd name="T47" fmla="*/ 94 h 406"/>
                <a:gd name="T48" fmla="*/ 0 w 204"/>
                <a:gd name="T49" fmla="*/ 0 h 406"/>
                <a:gd name="T50" fmla="*/ 16 w 204"/>
                <a:gd name="T51" fmla="*/ 0 h 406"/>
                <a:gd name="T52" fmla="*/ 16 w 204"/>
                <a:gd name="T53" fmla="*/ 0 h 40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4"/>
                <a:gd name="T82" fmla="*/ 0 h 406"/>
                <a:gd name="T83" fmla="*/ 204 w 204"/>
                <a:gd name="T84" fmla="*/ 406 h 40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4" h="406">
                  <a:moveTo>
                    <a:pt x="16" y="0"/>
                  </a:moveTo>
                  <a:lnTo>
                    <a:pt x="24" y="31"/>
                  </a:lnTo>
                  <a:lnTo>
                    <a:pt x="32" y="55"/>
                  </a:lnTo>
                  <a:lnTo>
                    <a:pt x="37" y="71"/>
                  </a:lnTo>
                  <a:lnTo>
                    <a:pt x="48" y="77"/>
                  </a:lnTo>
                  <a:lnTo>
                    <a:pt x="65" y="82"/>
                  </a:lnTo>
                  <a:lnTo>
                    <a:pt x="89" y="86"/>
                  </a:lnTo>
                  <a:lnTo>
                    <a:pt x="139" y="88"/>
                  </a:lnTo>
                  <a:lnTo>
                    <a:pt x="181" y="77"/>
                  </a:lnTo>
                  <a:lnTo>
                    <a:pt x="172" y="98"/>
                  </a:lnTo>
                  <a:lnTo>
                    <a:pt x="143" y="111"/>
                  </a:lnTo>
                  <a:lnTo>
                    <a:pt x="178" y="121"/>
                  </a:lnTo>
                  <a:lnTo>
                    <a:pt x="201" y="183"/>
                  </a:lnTo>
                  <a:lnTo>
                    <a:pt x="204" y="246"/>
                  </a:lnTo>
                  <a:lnTo>
                    <a:pt x="194" y="357"/>
                  </a:lnTo>
                  <a:lnTo>
                    <a:pt x="172" y="397"/>
                  </a:lnTo>
                  <a:lnTo>
                    <a:pt x="135" y="406"/>
                  </a:lnTo>
                  <a:lnTo>
                    <a:pt x="92" y="405"/>
                  </a:lnTo>
                  <a:lnTo>
                    <a:pt x="96" y="347"/>
                  </a:lnTo>
                  <a:lnTo>
                    <a:pt x="89" y="267"/>
                  </a:lnTo>
                  <a:lnTo>
                    <a:pt x="93" y="211"/>
                  </a:lnTo>
                  <a:lnTo>
                    <a:pt x="93" y="174"/>
                  </a:lnTo>
                  <a:lnTo>
                    <a:pt x="73" y="134"/>
                  </a:lnTo>
                  <a:lnTo>
                    <a:pt x="12" y="94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73" name="Freeform 25"/>
            <p:cNvSpPr>
              <a:spLocks/>
            </p:cNvSpPr>
            <p:nvPr/>
          </p:nvSpPr>
          <p:spPr bwMode="auto">
            <a:xfrm>
              <a:off x="442" y="2654"/>
              <a:ext cx="133" cy="220"/>
            </a:xfrm>
            <a:custGeom>
              <a:avLst/>
              <a:gdLst>
                <a:gd name="T0" fmla="*/ 46 w 133"/>
                <a:gd name="T1" fmla="*/ 0 h 220"/>
                <a:gd name="T2" fmla="*/ 40 w 133"/>
                <a:gd name="T3" fmla="*/ 17 h 220"/>
                <a:gd name="T4" fmla="*/ 36 w 133"/>
                <a:gd name="T5" fmla="*/ 53 h 220"/>
                <a:gd name="T6" fmla="*/ 4 w 133"/>
                <a:gd name="T7" fmla="*/ 89 h 220"/>
                <a:gd name="T8" fmla="*/ 0 w 133"/>
                <a:gd name="T9" fmla="*/ 123 h 220"/>
                <a:gd name="T10" fmla="*/ 18 w 133"/>
                <a:gd name="T11" fmla="*/ 217 h 220"/>
                <a:gd name="T12" fmla="*/ 64 w 133"/>
                <a:gd name="T13" fmla="*/ 220 h 220"/>
                <a:gd name="T14" fmla="*/ 81 w 133"/>
                <a:gd name="T15" fmla="*/ 214 h 220"/>
                <a:gd name="T16" fmla="*/ 106 w 133"/>
                <a:gd name="T17" fmla="*/ 202 h 220"/>
                <a:gd name="T18" fmla="*/ 123 w 133"/>
                <a:gd name="T19" fmla="*/ 171 h 220"/>
                <a:gd name="T20" fmla="*/ 129 w 133"/>
                <a:gd name="T21" fmla="*/ 146 h 220"/>
                <a:gd name="T22" fmla="*/ 133 w 133"/>
                <a:gd name="T23" fmla="*/ 113 h 220"/>
                <a:gd name="T24" fmla="*/ 129 w 133"/>
                <a:gd name="T25" fmla="*/ 90 h 220"/>
                <a:gd name="T26" fmla="*/ 59 w 133"/>
                <a:gd name="T27" fmla="*/ 33 h 220"/>
                <a:gd name="T28" fmla="*/ 46 w 133"/>
                <a:gd name="T29" fmla="*/ 0 h 220"/>
                <a:gd name="T30" fmla="*/ 46 w 133"/>
                <a:gd name="T31" fmla="*/ 0 h 22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3"/>
                <a:gd name="T49" fmla="*/ 0 h 220"/>
                <a:gd name="T50" fmla="*/ 133 w 133"/>
                <a:gd name="T51" fmla="*/ 220 h 22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3" h="220">
                  <a:moveTo>
                    <a:pt x="46" y="0"/>
                  </a:moveTo>
                  <a:lnTo>
                    <a:pt x="40" y="17"/>
                  </a:lnTo>
                  <a:lnTo>
                    <a:pt x="36" y="53"/>
                  </a:lnTo>
                  <a:lnTo>
                    <a:pt x="4" y="89"/>
                  </a:lnTo>
                  <a:lnTo>
                    <a:pt x="0" y="123"/>
                  </a:lnTo>
                  <a:lnTo>
                    <a:pt x="18" y="217"/>
                  </a:lnTo>
                  <a:lnTo>
                    <a:pt x="64" y="220"/>
                  </a:lnTo>
                  <a:lnTo>
                    <a:pt x="81" y="214"/>
                  </a:lnTo>
                  <a:lnTo>
                    <a:pt x="106" y="202"/>
                  </a:lnTo>
                  <a:lnTo>
                    <a:pt x="123" y="171"/>
                  </a:lnTo>
                  <a:lnTo>
                    <a:pt x="129" y="146"/>
                  </a:lnTo>
                  <a:lnTo>
                    <a:pt x="133" y="113"/>
                  </a:lnTo>
                  <a:lnTo>
                    <a:pt x="129" y="90"/>
                  </a:lnTo>
                  <a:lnTo>
                    <a:pt x="59" y="3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74" name="Freeform 26"/>
            <p:cNvSpPr>
              <a:spLocks/>
            </p:cNvSpPr>
            <p:nvPr/>
          </p:nvSpPr>
          <p:spPr bwMode="auto">
            <a:xfrm>
              <a:off x="92" y="2852"/>
              <a:ext cx="355" cy="97"/>
            </a:xfrm>
            <a:custGeom>
              <a:avLst/>
              <a:gdLst>
                <a:gd name="T0" fmla="*/ 191 w 355"/>
                <a:gd name="T1" fmla="*/ 0 h 97"/>
                <a:gd name="T2" fmla="*/ 118 w 355"/>
                <a:gd name="T3" fmla="*/ 0 h 97"/>
                <a:gd name="T4" fmla="*/ 73 w 355"/>
                <a:gd name="T5" fmla="*/ 10 h 97"/>
                <a:gd name="T6" fmla="*/ 17 w 355"/>
                <a:gd name="T7" fmla="*/ 34 h 97"/>
                <a:gd name="T8" fmla="*/ 0 w 355"/>
                <a:gd name="T9" fmla="*/ 49 h 97"/>
                <a:gd name="T10" fmla="*/ 53 w 355"/>
                <a:gd name="T11" fmla="*/ 56 h 97"/>
                <a:gd name="T12" fmla="*/ 109 w 355"/>
                <a:gd name="T13" fmla="*/ 64 h 97"/>
                <a:gd name="T14" fmla="*/ 104 w 355"/>
                <a:gd name="T15" fmla="*/ 42 h 97"/>
                <a:gd name="T16" fmla="*/ 181 w 355"/>
                <a:gd name="T17" fmla="*/ 60 h 97"/>
                <a:gd name="T18" fmla="*/ 261 w 355"/>
                <a:gd name="T19" fmla="*/ 97 h 97"/>
                <a:gd name="T20" fmla="*/ 304 w 355"/>
                <a:gd name="T21" fmla="*/ 78 h 97"/>
                <a:gd name="T22" fmla="*/ 331 w 355"/>
                <a:gd name="T23" fmla="*/ 78 h 97"/>
                <a:gd name="T24" fmla="*/ 355 w 355"/>
                <a:gd name="T25" fmla="*/ 88 h 97"/>
                <a:gd name="T26" fmla="*/ 343 w 355"/>
                <a:gd name="T27" fmla="*/ 67 h 97"/>
                <a:gd name="T28" fmla="*/ 249 w 355"/>
                <a:gd name="T29" fmla="*/ 22 h 97"/>
                <a:gd name="T30" fmla="*/ 191 w 355"/>
                <a:gd name="T31" fmla="*/ 0 h 97"/>
                <a:gd name="T32" fmla="*/ 191 w 355"/>
                <a:gd name="T33" fmla="*/ 0 h 9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55"/>
                <a:gd name="T52" fmla="*/ 0 h 97"/>
                <a:gd name="T53" fmla="*/ 355 w 355"/>
                <a:gd name="T54" fmla="*/ 97 h 9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55" h="97">
                  <a:moveTo>
                    <a:pt x="191" y="0"/>
                  </a:moveTo>
                  <a:lnTo>
                    <a:pt x="118" y="0"/>
                  </a:lnTo>
                  <a:lnTo>
                    <a:pt x="73" y="10"/>
                  </a:lnTo>
                  <a:lnTo>
                    <a:pt x="17" y="34"/>
                  </a:lnTo>
                  <a:lnTo>
                    <a:pt x="0" y="49"/>
                  </a:lnTo>
                  <a:lnTo>
                    <a:pt x="53" y="56"/>
                  </a:lnTo>
                  <a:lnTo>
                    <a:pt x="109" y="64"/>
                  </a:lnTo>
                  <a:lnTo>
                    <a:pt x="104" y="42"/>
                  </a:lnTo>
                  <a:lnTo>
                    <a:pt x="181" y="60"/>
                  </a:lnTo>
                  <a:lnTo>
                    <a:pt x="261" y="97"/>
                  </a:lnTo>
                  <a:lnTo>
                    <a:pt x="304" y="78"/>
                  </a:lnTo>
                  <a:lnTo>
                    <a:pt x="331" y="78"/>
                  </a:lnTo>
                  <a:lnTo>
                    <a:pt x="355" y="88"/>
                  </a:lnTo>
                  <a:lnTo>
                    <a:pt x="343" y="67"/>
                  </a:lnTo>
                  <a:lnTo>
                    <a:pt x="249" y="22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rgbClr val="FFD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75" name="Freeform 27"/>
            <p:cNvSpPr>
              <a:spLocks/>
            </p:cNvSpPr>
            <p:nvPr/>
          </p:nvSpPr>
          <p:spPr bwMode="auto">
            <a:xfrm>
              <a:off x="482" y="2859"/>
              <a:ext cx="181" cy="439"/>
            </a:xfrm>
            <a:custGeom>
              <a:avLst/>
              <a:gdLst>
                <a:gd name="T0" fmla="*/ 126 w 181"/>
                <a:gd name="T1" fmla="*/ 13 h 439"/>
                <a:gd name="T2" fmla="*/ 176 w 181"/>
                <a:gd name="T3" fmla="*/ 176 h 439"/>
                <a:gd name="T4" fmla="*/ 176 w 181"/>
                <a:gd name="T5" fmla="*/ 256 h 439"/>
                <a:gd name="T6" fmla="*/ 181 w 181"/>
                <a:gd name="T7" fmla="*/ 301 h 439"/>
                <a:gd name="T8" fmla="*/ 176 w 181"/>
                <a:gd name="T9" fmla="*/ 338 h 439"/>
                <a:gd name="T10" fmla="*/ 176 w 181"/>
                <a:gd name="T11" fmla="*/ 360 h 439"/>
                <a:gd name="T12" fmla="*/ 174 w 181"/>
                <a:gd name="T13" fmla="*/ 381 h 439"/>
                <a:gd name="T14" fmla="*/ 165 w 181"/>
                <a:gd name="T15" fmla="*/ 401 h 439"/>
                <a:gd name="T16" fmla="*/ 149 w 181"/>
                <a:gd name="T17" fmla="*/ 418 h 439"/>
                <a:gd name="T18" fmla="*/ 131 w 181"/>
                <a:gd name="T19" fmla="*/ 430 h 439"/>
                <a:gd name="T20" fmla="*/ 112 w 181"/>
                <a:gd name="T21" fmla="*/ 439 h 439"/>
                <a:gd name="T22" fmla="*/ 142 w 181"/>
                <a:gd name="T23" fmla="*/ 403 h 439"/>
                <a:gd name="T24" fmla="*/ 126 w 181"/>
                <a:gd name="T25" fmla="*/ 369 h 439"/>
                <a:gd name="T26" fmla="*/ 102 w 181"/>
                <a:gd name="T27" fmla="*/ 381 h 439"/>
                <a:gd name="T28" fmla="*/ 35 w 181"/>
                <a:gd name="T29" fmla="*/ 378 h 439"/>
                <a:gd name="T30" fmla="*/ 0 w 181"/>
                <a:gd name="T31" fmla="*/ 345 h 439"/>
                <a:gd name="T32" fmla="*/ 64 w 181"/>
                <a:gd name="T33" fmla="*/ 365 h 439"/>
                <a:gd name="T34" fmla="*/ 112 w 181"/>
                <a:gd name="T35" fmla="*/ 358 h 439"/>
                <a:gd name="T36" fmla="*/ 125 w 181"/>
                <a:gd name="T37" fmla="*/ 328 h 439"/>
                <a:gd name="T38" fmla="*/ 135 w 181"/>
                <a:gd name="T39" fmla="*/ 277 h 439"/>
                <a:gd name="T40" fmla="*/ 146 w 181"/>
                <a:gd name="T41" fmla="*/ 200 h 439"/>
                <a:gd name="T42" fmla="*/ 142 w 181"/>
                <a:gd name="T43" fmla="*/ 139 h 439"/>
                <a:gd name="T44" fmla="*/ 137 w 181"/>
                <a:gd name="T45" fmla="*/ 103 h 439"/>
                <a:gd name="T46" fmla="*/ 116 w 181"/>
                <a:gd name="T47" fmla="*/ 33 h 439"/>
                <a:gd name="T48" fmla="*/ 119 w 181"/>
                <a:gd name="T49" fmla="*/ 0 h 439"/>
                <a:gd name="T50" fmla="*/ 126 w 181"/>
                <a:gd name="T51" fmla="*/ 13 h 439"/>
                <a:gd name="T52" fmla="*/ 126 w 181"/>
                <a:gd name="T53" fmla="*/ 13 h 43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81"/>
                <a:gd name="T82" fmla="*/ 0 h 439"/>
                <a:gd name="T83" fmla="*/ 181 w 181"/>
                <a:gd name="T84" fmla="*/ 439 h 439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81" h="439">
                  <a:moveTo>
                    <a:pt x="126" y="13"/>
                  </a:moveTo>
                  <a:lnTo>
                    <a:pt x="176" y="176"/>
                  </a:lnTo>
                  <a:lnTo>
                    <a:pt x="176" y="256"/>
                  </a:lnTo>
                  <a:lnTo>
                    <a:pt x="181" y="301"/>
                  </a:lnTo>
                  <a:lnTo>
                    <a:pt x="176" y="338"/>
                  </a:lnTo>
                  <a:lnTo>
                    <a:pt x="176" y="360"/>
                  </a:lnTo>
                  <a:lnTo>
                    <a:pt x="174" y="381"/>
                  </a:lnTo>
                  <a:lnTo>
                    <a:pt x="165" y="401"/>
                  </a:lnTo>
                  <a:lnTo>
                    <a:pt x="149" y="418"/>
                  </a:lnTo>
                  <a:lnTo>
                    <a:pt x="131" y="430"/>
                  </a:lnTo>
                  <a:lnTo>
                    <a:pt x="112" y="439"/>
                  </a:lnTo>
                  <a:lnTo>
                    <a:pt x="142" y="403"/>
                  </a:lnTo>
                  <a:lnTo>
                    <a:pt x="126" y="369"/>
                  </a:lnTo>
                  <a:lnTo>
                    <a:pt x="102" y="381"/>
                  </a:lnTo>
                  <a:lnTo>
                    <a:pt x="35" y="378"/>
                  </a:lnTo>
                  <a:lnTo>
                    <a:pt x="0" y="345"/>
                  </a:lnTo>
                  <a:lnTo>
                    <a:pt x="64" y="365"/>
                  </a:lnTo>
                  <a:lnTo>
                    <a:pt x="112" y="358"/>
                  </a:lnTo>
                  <a:lnTo>
                    <a:pt x="125" y="328"/>
                  </a:lnTo>
                  <a:lnTo>
                    <a:pt x="135" y="277"/>
                  </a:lnTo>
                  <a:lnTo>
                    <a:pt x="146" y="200"/>
                  </a:lnTo>
                  <a:lnTo>
                    <a:pt x="142" y="139"/>
                  </a:lnTo>
                  <a:lnTo>
                    <a:pt x="137" y="103"/>
                  </a:lnTo>
                  <a:lnTo>
                    <a:pt x="116" y="33"/>
                  </a:lnTo>
                  <a:lnTo>
                    <a:pt x="119" y="0"/>
                  </a:lnTo>
                  <a:lnTo>
                    <a:pt x="126" y="13"/>
                  </a:lnTo>
                  <a:close/>
                </a:path>
              </a:pathLst>
            </a:custGeom>
            <a:solidFill>
              <a:srgbClr val="F59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76" name="Freeform 28"/>
            <p:cNvSpPr>
              <a:spLocks/>
            </p:cNvSpPr>
            <p:nvPr/>
          </p:nvSpPr>
          <p:spPr bwMode="auto">
            <a:xfrm>
              <a:off x="415" y="2812"/>
              <a:ext cx="179" cy="363"/>
            </a:xfrm>
            <a:custGeom>
              <a:avLst/>
              <a:gdLst>
                <a:gd name="T0" fmla="*/ 9 w 179"/>
                <a:gd name="T1" fmla="*/ 0 h 363"/>
                <a:gd name="T2" fmla="*/ 33 w 179"/>
                <a:gd name="T3" fmla="*/ 67 h 363"/>
                <a:gd name="T4" fmla="*/ 68 w 179"/>
                <a:gd name="T5" fmla="*/ 73 h 363"/>
                <a:gd name="T6" fmla="*/ 120 w 179"/>
                <a:gd name="T7" fmla="*/ 77 h 363"/>
                <a:gd name="T8" fmla="*/ 147 w 179"/>
                <a:gd name="T9" fmla="*/ 73 h 363"/>
                <a:gd name="T10" fmla="*/ 131 w 179"/>
                <a:gd name="T11" fmla="*/ 107 h 363"/>
                <a:gd name="T12" fmla="*/ 138 w 179"/>
                <a:gd name="T13" fmla="*/ 114 h 363"/>
                <a:gd name="T14" fmla="*/ 155 w 179"/>
                <a:gd name="T15" fmla="*/ 135 h 363"/>
                <a:gd name="T16" fmla="*/ 179 w 179"/>
                <a:gd name="T17" fmla="*/ 181 h 363"/>
                <a:gd name="T18" fmla="*/ 174 w 179"/>
                <a:gd name="T19" fmla="*/ 257 h 363"/>
                <a:gd name="T20" fmla="*/ 169 w 179"/>
                <a:gd name="T21" fmla="*/ 315 h 363"/>
                <a:gd name="T22" fmla="*/ 154 w 179"/>
                <a:gd name="T23" fmla="*/ 363 h 363"/>
                <a:gd name="T24" fmla="*/ 108 w 179"/>
                <a:gd name="T25" fmla="*/ 362 h 363"/>
                <a:gd name="T26" fmla="*/ 96 w 179"/>
                <a:gd name="T27" fmla="*/ 326 h 363"/>
                <a:gd name="T28" fmla="*/ 93 w 179"/>
                <a:gd name="T29" fmla="*/ 259 h 363"/>
                <a:gd name="T30" fmla="*/ 102 w 179"/>
                <a:gd name="T31" fmla="*/ 211 h 363"/>
                <a:gd name="T32" fmla="*/ 97 w 179"/>
                <a:gd name="T33" fmla="*/ 137 h 363"/>
                <a:gd name="T34" fmla="*/ 63 w 179"/>
                <a:gd name="T35" fmla="*/ 103 h 363"/>
                <a:gd name="T36" fmla="*/ 20 w 179"/>
                <a:gd name="T37" fmla="*/ 85 h 363"/>
                <a:gd name="T38" fmla="*/ 10 w 179"/>
                <a:gd name="T39" fmla="*/ 63 h 363"/>
                <a:gd name="T40" fmla="*/ 0 w 179"/>
                <a:gd name="T41" fmla="*/ 5 h 363"/>
                <a:gd name="T42" fmla="*/ 9 w 179"/>
                <a:gd name="T43" fmla="*/ 0 h 363"/>
                <a:gd name="T44" fmla="*/ 9 w 179"/>
                <a:gd name="T45" fmla="*/ 0 h 36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79"/>
                <a:gd name="T70" fmla="*/ 0 h 363"/>
                <a:gd name="T71" fmla="*/ 179 w 179"/>
                <a:gd name="T72" fmla="*/ 363 h 36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79" h="363">
                  <a:moveTo>
                    <a:pt x="9" y="0"/>
                  </a:moveTo>
                  <a:lnTo>
                    <a:pt x="33" y="67"/>
                  </a:lnTo>
                  <a:lnTo>
                    <a:pt x="68" y="73"/>
                  </a:lnTo>
                  <a:lnTo>
                    <a:pt x="120" y="77"/>
                  </a:lnTo>
                  <a:lnTo>
                    <a:pt x="147" y="73"/>
                  </a:lnTo>
                  <a:lnTo>
                    <a:pt x="131" y="107"/>
                  </a:lnTo>
                  <a:lnTo>
                    <a:pt x="138" y="114"/>
                  </a:lnTo>
                  <a:lnTo>
                    <a:pt x="155" y="135"/>
                  </a:lnTo>
                  <a:lnTo>
                    <a:pt x="179" y="181"/>
                  </a:lnTo>
                  <a:lnTo>
                    <a:pt x="174" y="257"/>
                  </a:lnTo>
                  <a:lnTo>
                    <a:pt x="169" y="315"/>
                  </a:lnTo>
                  <a:lnTo>
                    <a:pt x="154" y="363"/>
                  </a:lnTo>
                  <a:lnTo>
                    <a:pt x="108" y="362"/>
                  </a:lnTo>
                  <a:lnTo>
                    <a:pt x="96" y="326"/>
                  </a:lnTo>
                  <a:lnTo>
                    <a:pt x="93" y="259"/>
                  </a:lnTo>
                  <a:lnTo>
                    <a:pt x="102" y="211"/>
                  </a:lnTo>
                  <a:lnTo>
                    <a:pt x="97" y="137"/>
                  </a:lnTo>
                  <a:lnTo>
                    <a:pt x="63" y="103"/>
                  </a:lnTo>
                  <a:lnTo>
                    <a:pt x="20" y="85"/>
                  </a:lnTo>
                  <a:lnTo>
                    <a:pt x="10" y="63"/>
                  </a:lnTo>
                  <a:lnTo>
                    <a:pt x="0" y="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D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77" name="Freeform 29"/>
            <p:cNvSpPr>
              <a:spLocks/>
            </p:cNvSpPr>
            <p:nvPr/>
          </p:nvSpPr>
          <p:spPr bwMode="auto">
            <a:xfrm>
              <a:off x="105" y="2849"/>
              <a:ext cx="301" cy="70"/>
            </a:xfrm>
            <a:custGeom>
              <a:avLst/>
              <a:gdLst>
                <a:gd name="T0" fmla="*/ 174 w 301"/>
                <a:gd name="T1" fmla="*/ 3 h 70"/>
                <a:gd name="T2" fmla="*/ 118 w 301"/>
                <a:gd name="T3" fmla="*/ 0 h 70"/>
                <a:gd name="T4" fmla="*/ 83 w 301"/>
                <a:gd name="T5" fmla="*/ 1 h 70"/>
                <a:gd name="T6" fmla="*/ 73 w 301"/>
                <a:gd name="T7" fmla="*/ 7 h 70"/>
                <a:gd name="T8" fmla="*/ 55 w 301"/>
                <a:gd name="T9" fmla="*/ 13 h 70"/>
                <a:gd name="T10" fmla="*/ 42 w 301"/>
                <a:gd name="T11" fmla="*/ 18 h 70"/>
                <a:gd name="T12" fmla="*/ 24 w 301"/>
                <a:gd name="T13" fmla="*/ 26 h 70"/>
                <a:gd name="T14" fmla="*/ 0 w 301"/>
                <a:gd name="T15" fmla="*/ 37 h 70"/>
                <a:gd name="T16" fmla="*/ 27 w 301"/>
                <a:gd name="T17" fmla="*/ 43 h 70"/>
                <a:gd name="T18" fmla="*/ 74 w 301"/>
                <a:gd name="T19" fmla="*/ 45 h 70"/>
                <a:gd name="T20" fmla="*/ 73 w 301"/>
                <a:gd name="T21" fmla="*/ 31 h 70"/>
                <a:gd name="T22" fmla="*/ 136 w 301"/>
                <a:gd name="T23" fmla="*/ 43 h 70"/>
                <a:gd name="T24" fmla="*/ 187 w 301"/>
                <a:gd name="T25" fmla="*/ 46 h 70"/>
                <a:gd name="T26" fmla="*/ 248 w 301"/>
                <a:gd name="T27" fmla="*/ 62 h 70"/>
                <a:gd name="T28" fmla="*/ 293 w 301"/>
                <a:gd name="T29" fmla="*/ 70 h 70"/>
                <a:gd name="T30" fmla="*/ 301 w 301"/>
                <a:gd name="T31" fmla="*/ 59 h 70"/>
                <a:gd name="T32" fmla="*/ 248 w 301"/>
                <a:gd name="T33" fmla="*/ 27 h 70"/>
                <a:gd name="T34" fmla="*/ 186 w 301"/>
                <a:gd name="T35" fmla="*/ 4 h 70"/>
                <a:gd name="T36" fmla="*/ 174 w 301"/>
                <a:gd name="T37" fmla="*/ 3 h 70"/>
                <a:gd name="T38" fmla="*/ 174 w 301"/>
                <a:gd name="T39" fmla="*/ 3 h 7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01"/>
                <a:gd name="T61" fmla="*/ 0 h 70"/>
                <a:gd name="T62" fmla="*/ 301 w 301"/>
                <a:gd name="T63" fmla="*/ 70 h 7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01" h="70">
                  <a:moveTo>
                    <a:pt x="174" y="3"/>
                  </a:moveTo>
                  <a:lnTo>
                    <a:pt x="118" y="0"/>
                  </a:lnTo>
                  <a:lnTo>
                    <a:pt x="83" y="1"/>
                  </a:lnTo>
                  <a:lnTo>
                    <a:pt x="73" y="7"/>
                  </a:lnTo>
                  <a:lnTo>
                    <a:pt x="55" y="13"/>
                  </a:lnTo>
                  <a:lnTo>
                    <a:pt x="42" y="18"/>
                  </a:lnTo>
                  <a:lnTo>
                    <a:pt x="24" y="26"/>
                  </a:lnTo>
                  <a:lnTo>
                    <a:pt x="0" y="37"/>
                  </a:lnTo>
                  <a:lnTo>
                    <a:pt x="27" y="43"/>
                  </a:lnTo>
                  <a:lnTo>
                    <a:pt x="74" y="45"/>
                  </a:lnTo>
                  <a:lnTo>
                    <a:pt x="73" y="31"/>
                  </a:lnTo>
                  <a:lnTo>
                    <a:pt x="136" y="43"/>
                  </a:lnTo>
                  <a:lnTo>
                    <a:pt x="187" y="46"/>
                  </a:lnTo>
                  <a:lnTo>
                    <a:pt x="248" y="62"/>
                  </a:lnTo>
                  <a:lnTo>
                    <a:pt x="293" y="70"/>
                  </a:lnTo>
                  <a:lnTo>
                    <a:pt x="301" y="59"/>
                  </a:lnTo>
                  <a:lnTo>
                    <a:pt x="248" y="27"/>
                  </a:lnTo>
                  <a:lnTo>
                    <a:pt x="186" y="4"/>
                  </a:lnTo>
                  <a:lnTo>
                    <a:pt x="174" y="3"/>
                  </a:lnTo>
                  <a:close/>
                </a:path>
              </a:pathLst>
            </a:custGeom>
            <a:solidFill>
              <a:srgbClr val="FF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78" name="Freeform 30"/>
            <p:cNvSpPr>
              <a:spLocks/>
            </p:cNvSpPr>
            <p:nvPr/>
          </p:nvSpPr>
          <p:spPr bwMode="auto">
            <a:xfrm>
              <a:off x="528" y="2749"/>
              <a:ext cx="77" cy="126"/>
            </a:xfrm>
            <a:custGeom>
              <a:avLst/>
              <a:gdLst>
                <a:gd name="T0" fmla="*/ 53 w 77"/>
                <a:gd name="T1" fmla="*/ 0 h 126"/>
                <a:gd name="T2" fmla="*/ 57 w 77"/>
                <a:gd name="T3" fmla="*/ 58 h 126"/>
                <a:gd name="T4" fmla="*/ 46 w 77"/>
                <a:gd name="T5" fmla="*/ 103 h 126"/>
                <a:gd name="T6" fmla="*/ 18 w 77"/>
                <a:gd name="T7" fmla="*/ 121 h 126"/>
                <a:gd name="T8" fmla="*/ 0 w 77"/>
                <a:gd name="T9" fmla="*/ 126 h 126"/>
                <a:gd name="T10" fmla="*/ 43 w 77"/>
                <a:gd name="T11" fmla="*/ 126 h 126"/>
                <a:gd name="T12" fmla="*/ 64 w 77"/>
                <a:gd name="T13" fmla="*/ 117 h 126"/>
                <a:gd name="T14" fmla="*/ 73 w 77"/>
                <a:gd name="T15" fmla="*/ 110 h 126"/>
                <a:gd name="T16" fmla="*/ 77 w 77"/>
                <a:gd name="T17" fmla="*/ 64 h 126"/>
                <a:gd name="T18" fmla="*/ 70 w 77"/>
                <a:gd name="T19" fmla="*/ 31 h 126"/>
                <a:gd name="T20" fmla="*/ 53 w 77"/>
                <a:gd name="T21" fmla="*/ 0 h 126"/>
                <a:gd name="T22" fmla="*/ 53 w 77"/>
                <a:gd name="T23" fmla="*/ 0 h 12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7"/>
                <a:gd name="T37" fmla="*/ 0 h 126"/>
                <a:gd name="T38" fmla="*/ 77 w 77"/>
                <a:gd name="T39" fmla="*/ 126 h 12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7" h="126">
                  <a:moveTo>
                    <a:pt x="53" y="0"/>
                  </a:moveTo>
                  <a:lnTo>
                    <a:pt x="57" y="58"/>
                  </a:lnTo>
                  <a:lnTo>
                    <a:pt x="46" y="103"/>
                  </a:lnTo>
                  <a:lnTo>
                    <a:pt x="18" y="121"/>
                  </a:lnTo>
                  <a:lnTo>
                    <a:pt x="0" y="126"/>
                  </a:lnTo>
                  <a:lnTo>
                    <a:pt x="43" y="126"/>
                  </a:lnTo>
                  <a:lnTo>
                    <a:pt x="64" y="117"/>
                  </a:lnTo>
                  <a:lnTo>
                    <a:pt x="73" y="110"/>
                  </a:lnTo>
                  <a:lnTo>
                    <a:pt x="77" y="64"/>
                  </a:lnTo>
                  <a:lnTo>
                    <a:pt x="70" y="3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F59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79" name="Freeform 31"/>
            <p:cNvSpPr>
              <a:spLocks/>
            </p:cNvSpPr>
            <p:nvPr/>
          </p:nvSpPr>
          <p:spPr bwMode="auto">
            <a:xfrm>
              <a:off x="471" y="2674"/>
              <a:ext cx="98" cy="173"/>
            </a:xfrm>
            <a:custGeom>
              <a:avLst/>
              <a:gdLst>
                <a:gd name="T0" fmla="*/ 21 w 98"/>
                <a:gd name="T1" fmla="*/ 33 h 173"/>
                <a:gd name="T2" fmla="*/ 2 w 98"/>
                <a:gd name="T3" fmla="*/ 58 h 173"/>
                <a:gd name="T4" fmla="*/ 0 w 98"/>
                <a:gd name="T5" fmla="*/ 103 h 173"/>
                <a:gd name="T6" fmla="*/ 54 w 98"/>
                <a:gd name="T7" fmla="*/ 173 h 173"/>
                <a:gd name="T8" fmla="*/ 81 w 98"/>
                <a:gd name="T9" fmla="*/ 156 h 173"/>
                <a:gd name="T10" fmla="*/ 94 w 98"/>
                <a:gd name="T11" fmla="*/ 112 h 173"/>
                <a:gd name="T12" fmla="*/ 98 w 98"/>
                <a:gd name="T13" fmla="*/ 89 h 173"/>
                <a:gd name="T14" fmla="*/ 80 w 98"/>
                <a:gd name="T15" fmla="*/ 60 h 173"/>
                <a:gd name="T16" fmla="*/ 46 w 98"/>
                <a:gd name="T17" fmla="*/ 29 h 173"/>
                <a:gd name="T18" fmla="*/ 34 w 98"/>
                <a:gd name="T19" fmla="*/ 26 h 173"/>
                <a:gd name="T20" fmla="*/ 18 w 98"/>
                <a:gd name="T21" fmla="*/ 0 h 173"/>
                <a:gd name="T22" fmla="*/ 21 w 98"/>
                <a:gd name="T23" fmla="*/ 33 h 173"/>
                <a:gd name="T24" fmla="*/ 21 w 98"/>
                <a:gd name="T25" fmla="*/ 33 h 1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8"/>
                <a:gd name="T40" fmla="*/ 0 h 173"/>
                <a:gd name="T41" fmla="*/ 98 w 98"/>
                <a:gd name="T42" fmla="*/ 173 h 1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8" h="173">
                  <a:moveTo>
                    <a:pt x="21" y="33"/>
                  </a:moveTo>
                  <a:lnTo>
                    <a:pt x="2" y="58"/>
                  </a:lnTo>
                  <a:lnTo>
                    <a:pt x="0" y="103"/>
                  </a:lnTo>
                  <a:lnTo>
                    <a:pt x="54" y="173"/>
                  </a:lnTo>
                  <a:lnTo>
                    <a:pt x="81" y="156"/>
                  </a:lnTo>
                  <a:lnTo>
                    <a:pt x="94" y="112"/>
                  </a:lnTo>
                  <a:lnTo>
                    <a:pt x="98" y="89"/>
                  </a:lnTo>
                  <a:lnTo>
                    <a:pt x="80" y="60"/>
                  </a:lnTo>
                  <a:lnTo>
                    <a:pt x="46" y="29"/>
                  </a:lnTo>
                  <a:lnTo>
                    <a:pt x="34" y="26"/>
                  </a:lnTo>
                  <a:lnTo>
                    <a:pt x="18" y="0"/>
                  </a:lnTo>
                  <a:lnTo>
                    <a:pt x="21" y="33"/>
                  </a:lnTo>
                  <a:close/>
                </a:path>
              </a:pathLst>
            </a:custGeom>
            <a:solidFill>
              <a:srgbClr val="FFD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80" name="Freeform 32"/>
            <p:cNvSpPr>
              <a:spLocks/>
            </p:cNvSpPr>
            <p:nvPr/>
          </p:nvSpPr>
          <p:spPr bwMode="auto">
            <a:xfrm>
              <a:off x="280" y="3384"/>
              <a:ext cx="193" cy="129"/>
            </a:xfrm>
            <a:custGeom>
              <a:avLst/>
              <a:gdLst>
                <a:gd name="T0" fmla="*/ 193 w 193"/>
                <a:gd name="T1" fmla="*/ 0 h 129"/>
                <a:gd name="T2" fmla="*/ 162 w 193"/>
                <a:gd name="T3" fmla="*/ 48 h 129"/>
                <a:gd name="T4" fmla="*/ 99 w 193"/>
                <a:gd name="T5" fmla="*/ 75 h 129"/>
                <a:gd name="T6" fmla="*/ 47 w 193"/>
                <a:gd name="T7" fmla="*/ 86 h 129"/>
                <a:gd name="T8" fmla="*/ 0 w 193"/>
                <a:gd name="T9" fmla="*/ 65 h 129"/>
                <a:gd name="T10" fmla="*/ 9 w 193"/>
                <a:gd name="T11" fmla="*/ 101 h 129"/>
                <a:gd name="T12" fmla="*/ 49 w 193"/>
                <a:gd name="T13" fmla="*/ 129 h 129"/>
                <a:gd name="T14" fmla="*/ 86 w 193"/>
                <a:gd name="T15" fmla="*/ 117 h 129"/>
                <a:gd name="T16" fmla="*/ 116 w 193"/>
                <a:gd name="T17" fmla="*/ 95 h 129"/>
                <a:gd name="T18" fmla="*/ 166 w 193"/>
                <a:gd name="T19" fmla="*/ 78 h 129"/>
                <a:gd name="T20" fmla="*/ 189 w 193"/>
                <a:gd name="T21" fmla="*/ 20 h 129"/>
                <a:gd name="T22" fmla="*/ 193 w 193"/>
                <a:gd name="T23" fmla="*/ 0 h 129"/>
                <a:gd name="T24" fmla="*/ 193 w 193"/>
                <a:gd name="T25" fmla="*/ 0 h 1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3"/>
                <a:gd name="T40" fmla="*/ 0 h 129"/>
                <a:gd name="T41" fmla="*/ 193 w 193"/>
                <a:gd name="T42" fmla="*/ 129 h 12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3" h="129">
                  <a:moveTo>
                    <a:pt x="193" y="0"/>
                  </a:moveTo>
                  <a:lnTo>
                    <a:pt x="162" y="48"/>
                  </a:lnTo>
                  <a:lnTo>
                    <a:pt x="99" y="75"/>
                  </a:lnTo>
                  <a:lnTo>
                    <a:pt x="47" y="86"/>
                  </a:lnTo>
                  <a:lnTo>
                    <a:pt x="0" y="65"/>
                  </a:lnTo>
                  <a:lnTo>
                    <a:pt x="9" y="101"/>
                  </a:lnTo>
                  <a:lnTo>
                    <a:pt x="49" y="129"/>
                  </a:lnTo>
                  <a:lnTo>
                    <a:pt x="86" y="117"/>
                  </a:lnTo>
                  <a:lnTo>
                    <a:pt x="116" y="95"/>
                  </a:lnTo>
                  <a:lnTo>
                    <a:pt x="166" y="78"/>
                  </a:lnTo>
                  <a:lnTo>
                    <a:pt x="189" y="20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59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81" name="Freeform 33"/>
            <p:cNvSpPr>
              <a:spLocks/>
            </p:cNvSpPr>
            <p:nvPr/>
          </p:nvSpPr>
          <p:spPr bwMode="auto">
            <a:xfrm>
              <a:off x="108" y="3214"/>
              <a:ext cx="342" cy="144"/>
            </a:xfrm>
            <a:custGeom>
              <a:avLst/>
              <a:gdLst>
                <a:gd name="T0" fmla="*/ 211 w 342"/>
                <a:gd name="T1" fmla="*/ 144 h 144"/>
                <a:gd name="T2" fmla="*/ 234 w 342"/>
                <a:gd name="T3" fmla="*/ 144 h 144"/>
                <a:gd name="T4" fmla="*/ 248 w 342"/>
                <a:gd name="T5" fmla="*/ 130 h 144"/>
                <a:gd name="T6" fmla="*/ 267 w 342"/>
                <a:gd name="T7" fmla="*/ 109 h 144"/>
                <a:gd name="T8" fmla="*/ 286 w 342"/>
                <a:gd name="T9" fmla="*/ 94 h 144"/>
                <a:gd name="T10" fmla="*/ 301 w 342"/>
                <a:gd name="T11" fmla="*/ 86 h 144"/>
                <a:gd name="T12" fmla="*/ 321 w 342"/>
                <a:gd name="T13" fmla="*/ 84 h 144"/>
                <a:gd name="T14" fmla="*/ 338 w 342"/>
                <a:gd name="T15" fmla="*/ 77 h 144"/>
                <a:gd name="T16" fmla="*/ 342 w 342"/>
                <a:gd name="T17" fmla="*/ 42 h 144"/>
                <a:gd name="T18" fmla="*/ 340 w 342"/>
                <a:gd name="T19" fmla="*/ 23 h 144"/>
                <a:gd name="T20" fmla="*/ 321 w 342"/>
                <a:gd name="T21" fmla="*/ 8 h 144"/>
                <a:gd name="T22" fmla="*/ 321 w 342"/>
                <a:gd name="T23" fmla="*/ 31 h 144"/>
                <a:gd name="T24" fmla="*/ 311 w 342"/>
                <a:gd name="T25" fmla="*/ 59 h 144"/>
                <a:gd name="T26" fmla="*/ 235 w 342"/>
                <a:gd name="T27" fmla="*/ 71 h 144"/>
                <a:gd name="T28" fmla="*/ 215 w 342"/>
                <a:gd name="T29" fmla="*/ 103 h 144"/>
                <a:gd name="T30" fmla="*/ 189 w 342"/>
                <a:gd name="T31" fmla="*/ 99 h 144"/>
                <a:gd name="T32" fmla="*/ 155 w 342"/>
                <a:gd name="T33" fmla="*/ 53 h 144"/>
                <a:gd name="T34" fmla="*/ 111 w 342"/>
                <a:gd name="T35" fmla="*/ 60 h 144"/>
                <a:gd name="T36" fmla="*/ 76 w 342"/>
                <a:gd name="T37" fmla="*/ 44 h 144"/>
                <a:gd name="T38" fmla="*/ 48 w 342"/>
                <a:gd name="T39" fmla="*/ 0 h 144"/>
                <a:gd name="T40" fmla="*/ 15 w 342"/>
                <a:gd name="T41" fmla="*/ 10 h 144"/>
                <a:gd name="T42" fmla="*/ 2 w 342"/>
                <a:gd name="T43" fmla="*/ 19 h 144"/>
                <a:gd name="T44" fmla="*/ 0 w 342"/>
                <a:gd name="T45" fmla="*/ 36 h 144"/>
                <a:gd name="T46" fmla="*/ 28 w 342"/>
                <a:gd name="T47" fmla="*/ 59 h 144"/>
                <a:gd name="T48" fmla="*/ 46 w 342"/>
                <a:gd name="T49" fmla="*/ 76 h 144"/>
                <a:gd name="T50" fmla="*/ 165 w 342"/>
                <a:gd name="T51" fmla="*/ 139 h 144"/>
                <a:gd name="T52" fmla="*/ 211 w 342"/>
                <a:gd name="T53" fmla="*/ 144 h 144"/>
                <a:gd name="T54" fmla="*/ 211 w 342"/>
                <a:gd name="T55" fmla="*/ 144 h 1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42"/>
                <a:gd name="T85" fmla="*/ 0 h 144"/>
                <a:gd name="T86" fmla="*/ 342 w 342"/>
                <a:gd name="T87" fmla="*/ 144 h 1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42" h="144">
                  <a:moveTo>
                    <a:pt x="211" y="144"/>
                  </a:moveTo>
                  <a:lnTo>
                    <a:pt x="234" y="144"/>
                  </a:lnTo>
                  <a:lnTo>
                    <a:pt x="248" y="130"/>
                  </a:lnTo>
                  <a:lnTo>
                    <a:pt x="267" y="109"/>
                  </a:lnTo>
                  <a:lnTo>
                    <a:pt x="286" y="94"/>
                  </a:lnTo>
                  <a:lnTo>
                    <a:pt x="301" y="86"/>
                  </a:lnTo>
                  <a:lnTo>
                    <a:pt x="321" y="84"/>
                  </a:lnTo>
                  <a:lnTo>
                    <a:pt x="338" y="77"/>
                  </a:lnTo>
                  <a:lnTo>
                    <a:pt x="342" y="42"/>
                  </a:lnTo>
                  <a:lnTo>
                    <a:pt x="340" y="23"/>
                  </a:lnTo>
                  <a:lnTo>
                    <a:pt x="321" y="8"/>
                  </a:lnTo>
                  <a:lnTo>
                    <a:pt x="321" y="31"/>
                  </a:lnTo>
                  <a:lnTo>
                    <a:pt x="311" y="59"/>
                  </a:lnTo>
                  <a:lnTo>
                    <a:pt x="235" y="71"/>
                  </a:lnTo>
                  <a:lnTo>
                    <a:pt x="215" y="103"/>
                  </a:lnTo>
                  <a:lnTo>
                    <a:pt x="189" y="99"/>
                  </a:lnTo>
                  <a:lnTo>
                    <a:pt x="155" y="53"/>
                  </a:lnTo>
                  <a:lnTo>
                    <a:pt x="111" y="60"/>
                  </a:lnTo>
                  <a:lnTo>
                    <a:pt x="76" y="44"/>
                  </a:lnTo>
                  <a:lnTo>
                    <a:pt x="48" y="0"/>
                  </a:lnTo>
                  <a:lnTo>
                    <a:pt x="15" y="10"/>
                  </a:lnTo>
                  <a:lnTo>
                    <a:pt x="2" y="19"/>
                  </a:lnTo>
                  <a:lnTo>
                    <a:pt x="0" y="36"/>
                  </a:lnTo>
                  <a:lnTo>
                    <a:pt x="28" y="59"/>
                  </a:lnTo>
                  <a:lnTo>
                    <a:pt x="46" y="76"/>
                  </a:lnTo>
                  <a:lnTo>
                    <a:pt x="165" y="139"/>
                  </a:lnTo>
                  <a:lnTo>
                    <a:pt x="211" y="144"/>
                  </a:lnTo>
                  <a:close/>
                </a:path>
              </a:pathLst>
            </a:custGeom>
            <a:solidFill>
              <a:srgbClr val="F59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82" name="Freeform 34"/>
            <p:cNvSpPr>
              <a:spLocks/>
            </p:cNvSpPr>
            <p:nvPr/>
          </p:nvSpPr>
          <p:spPr bwMode="auto">
            <a:xfrm>
              <a:off x="32" y="3201"/>
              <a:ext cx="53" cy="61"/>
            </a:xfrm>
            <a:custGeom>
              <a:avLst/>
              <a:gdLst>
                <a:gd name="T0" fmla="*/ 0 w 53"/>
                <a:gd name="T1" fmla="*/ 61 h 61"/>
                <a:gd name="T2" fmla="*/ 23 w 53"/>
                <a:gd name="T3" fmla="*/ 34 h 61"/>
                <a:gd name="T4" fmla="*/ 53 w 53"/>
                <a:gd name="T5" fmla="*/ 13 h 61"/>
                <a:gd name="T6" fmla="*/ 53 w 53"/>
                <a:gd name="T7" fmla="*/ 0 h 61"/>
                <a:gd name="T8" fmla="*/ 9 w 53"/>
                <a:gd name="T9" fmla="*/ 7 h 61"/>
                <a:gd name="T10" fmla="*/ 9 w 53"/>
                <a:gd name="T11" fmla="*/ 36 h 61"/>
                <a:gd name="T12" fmla="*/ 0 w 53"/>
                <a:gd name="T13" fmla="*/ 61 h 61"/>
                <a:gd name="T14" fmla="*/ 0 w 53"/>
                <a:gd name="T15" fmla="*/ 61 h 6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"/>
                <a:gd name="T25" fmla="*/ 0 h 61"/>
                <a:gd name="T26" fmla="*/ 53 w 53"/>
                <a:gd name="T27" fmla="*/ 61 h 6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" h="61">
                  <a:moveTo>
                    <a:pt x="0" y="61"/>
                  </a:moveTo>
                  <a:lnTo>
                    <a:pt x="23" y="34"/>
                  </a:lnTo>
                  <a:lnTo>
                    <a:pt x="53" y="13"/>
                  </a:lnTo>
                  <a:lnTo>
                    <a:pt x="53" y="0"/>
                  </a:lnTo>
                  <a:lnTo>
                    <a:pt x="9" y="7"/>
                  </a:lnTo>
                  <a:lnTo>
                    <a:pt x="9" y="36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F59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83" name="Freeform 35"/>
            <p:cNvSpPr>
              <a:spLocks/>
            </p:cNvSpPr>
            <p:nvPr/>
          </p:nvSpPr>
          <p:spPr bwMode="auto">
            <a:xfrm>
              <a:off x="503" y="3480"/>
              <a:ext cx="192" cy="175"/>
            </a:xfrm>
            <a:custGeom>
              <a:avLst/>
              <a:gdLst>
                <a:gd name="T0" fmla="*/ 0 w 192"/>
                <a:gd name="T1" fmla="*/ 32 h 175"/>
                <a:gd name="T2" fmla="*/ 64 w 192"/>
                <a:gd name="T3" fmla="*/ 145 h 175"/>
                <a:gd name="T4" fmla="*/ 73 w 192"/>
                <a:gd name="T5" fmla="*/ 150 h 175"/>
                <a:gd name="T6" fmla="*/ 94 w 192"/>
                <a:gd name="T7" fmla="*/ 161 h 175"/>
                <a:gd name="T8" fmla="*/ 118 w 192"/>
                <a:gd name="T9" fmla="*/ 171 h 175"/>
                <a:gd name="T10" fmla="*/ 136 w 192"/>
                <a:gd name="T11" fmla="*/ 175 h 175"/>
                <a:gd name="T12" fmla="*/ 171 w 192"/>
                <a:gd name="T13" fmla="*/ 162 h 175"/>
                <a:gd name="T14" fmla="*/ 192 w 192"/>
                <a:gd name="T15" fmla="*/ 150 h 175"/>
                <a:gd name="T16" fmla="*/ 176 w 192"/>
                <a:gd name="T17" fmla="*/ 128 h 175"/>
                <a:gd name="T18" fmla="*/ 123 w 192"/>
                <a:gd name="T19" fmla="*/ 86 h 175"/>
                <a:gd name="T20" fmla="*/ 118 w 192"/>
                <a:gd name="T21" fmla="*/ 60 h 175"/>
                <a:gd name="T22" fmla="*/ 130 w 192"/>
                <a:gd name="T23" fmla="*/ 47 h 175"/>
                <a:gd name="T24" fmla="*/ 68 w 192"/>
                <a:gd name="T25" fmla="*/ 40 h 175"/>
                <a:gd name="T26" fmla="*/ 66 w 192"/>
                <a:gd name="T27" fmla="*/ 26 h 175"/>
                <a:gd name="T28" fmla="*/ 75 w 192"/>
                <a:gd name="T29" fmla="*/ 0 h 175"/>
                <a:gd name="T30" fmla="*/ 12 w 192"/>
                <a:gd name="T31" fmla="*/ 15 h 175"/>
                <a:gd name="T32" fmla="*/ 0 w 192"/>
                <a:gd name="T33" fmla="*/ 32 h 175"/>
                <a:gd name="T34" fmla="*/ 0 w 192"/>
                <a:gd name="T35" fmla="*/ 32 h 17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92"/>
                <a:gd name="T55" fmla="*/ 0 h 175"/>
                <a:gd name="T56" fmla="*/ 192 w 192"/>
                <a:gd name="T57" fmla="*/ 175 h 17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92" h="175">
                  <a:moveTo>
                    <a:pt x="0" y="32"/>
                  </a:moveTo>
                  <a:lnTo>
                    <a:pt x="64" y="145"/>
                  </a:lnTo>
                  <a:lnTo>
                    <a:pt x="73" y="150"/>
                  </a:lnTo>
                  <a:lnTo>
                    <a:pt x="94" y="161"/>
                  </a:lnTo>
                  <a:lnTo>
                    <a:pt x="118" y="171"/>
                  </a:lnTo>
                  <a:lnTo>
                    <a:pt x="136" y="175"/>
                  </a:lnTo>
                  <a:lnTo>
                    <a:pt x="171" y="162"/>
                  </a:lnTo>
                  <a:lnTo>
                    <a:pt x="192" y="150"/>
                  </a:lnTo>
                  <a:lnTo>
                    <a:pt x="176" y="128"/>
                  </a:lnTo>
                  <a:lnTo>
                    <a:pt x="123" y="86"/>
                  </a:lnTo>
                  <a:lnTo>
                    <a:pt x="118" y="60"/>
                  </a:lnTo>
                  <a:lnTo>
                    <a:pt x="130" y="47"/>
                  </a:lnTo>
                  <a:lnTo>
                    <a:pt x="68" y="40"/>
                  </a:lnTo>
                  <a:lnTo>
                    <a:pt x="66" y="26"/>
                  </a:lnTo>
                  <a:lnTo>
                    <a:pt x="75" y="0"/>
                  </a:lnTo>
                  <a:lnTo>
                    <a:pt x="12" y="15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E084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84" name="Freeform 36"/>
            <p:cNvSpPr>
              <a:spLocks/>
            </p:cNvSpPr>
            <p:nvPr/>
          </p:nvSpPr>
          <p:spPr bwMode="auto">
            <a:xfrm>
              <a:off x="160" y="3202"/>
              <a:ext cx="256" cy="117"/>
            </a:xfrm>
            <a:custGeom>
              <a:avLst/>
              <a:gdLst>
                <a:gd name="T0" fmla="*/ 0 w 256"/>
                <a:gd name="T1" fmla="*/ 13 h 117"/>
                <a:gd name="T2" fmla="*/ 50 w 256"/>
                <a:gd name="T3" fmla="*/ 0 h 117"/>
                <a:gd name="T4" fmla="*/ 124 w 256"/>
                <a:gd name="T5" fmla="*/ 6 h 117"/>
                <a:gd name="T6" fmla="*/ 200 w 256"/>
                <a:gd name="T7" fmla="*/ 22 h 117"/>
                <a:gd name="T8" fmla="*/ 256 w 256"/>
                <a:gd name="T9" fmla="*/ 29 h 117"/>
                <a:gd name="T10" fmla="*/ 245 w 256"/>
                <a:gd name="T11" fmla="*/ 52 h 117"/>
                <a:gd name="T12" fmla="*/ 179 w 256"/>
                <a:gd name="T13" fmla="*/ 57 h 117"/>
                <a:gd name="T14" fmla="*/ 167 w 256"/>
                <a:gd name="T15" fmla="*/ 62 h 117"/>
                <a:gd name="T16" fmla="*/ 153 w 256"/>
                <a:gd name="T17" fmla="*/ 76 h 117"/>
                <a:gd name="T18" fmla="*/ 151 w 256"/>
                <a:gd name="T19" fmla="*/ 85 h 117"/>
                <a:gd name="T20" fmla="*/ 163 w 256"/>
                <a:gd name="T21" fmla="*/ 101 h 117"/>
                <a:gd name="T22" fmla="*/ 161 w 256"/>
                <a:gd name="T23" fmla="*/ 117 h 117"/>
                <a:gd name="T24" fmla="*/ 138 w 256"/>
                <a:gd name="T25" fmla="*/ 115 h 117"/>
                <a:gd name="T26" fmla="*/ 118 w 256"/>
                <a:gd name="T27" fmla="*/ 101 h 117"/>
                <a:gd name="T28" fmla="*/ 103 w 256"/>
                <a:gd name="T29" fmla="*/ 72 h 117"/>
                <a:gd name="T30" fmla="*/ 103 w 256"/>
                <a:gd name="T31" fmla="*/ 42 h 117"/>
                <a:gd name="T32" fmla="*/ 63 w 256"/>
                <a:gd name="T33" fmla="*/ 39 h 117"/>
                <a:gd name="T34" fmla="*/ 21 w 256"/>
                <a:gd name="T35" fmla="*/ 39 h 117"/>
                <a:gd name="T36" fmla="*/ 0 w 256"/>
                <a:gd name="T37" fmla="*/ 13 h 117"/>
                <a:gd name="T38" fmla="*/ 0 w 256"/>
                <a:gd name="T39" fmla="*/ 13 h 11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56"/>
                <a:gd name="T61" fmla="*/ 0 h 117"/>
                <a:gd name="T62" fmla="*/ 256 w 256"/>
                <a:gd name="T63" fmla="*/ 117 h 11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56" h="117">
                  <a:moveTo>
                    <a:pt x="0" y="13"/>
                  </a:moveTo>
                  <a:lnTo>
                    <a:pt x="50" y="0"/>
                  </a:lnTo>
                  <a:lnTo>
                    <a:pt x="124" y="6"/>
                  </a:lnTo>
                  <a:lnTo>
                    <a:pt x="200" y="22"/>
                  </a:lnTo>
                  <a:lnTo>
                    <a:pt x="256" y="29"/>
                  </a:lnTo>
                  <a:lnTo>
                    <a:pt x="245" y="52"/>
                  </a:lnTo>
                  <a:lnTo>
                    <a:pt x="179" y="57"/>
                  </a:lnTo>
                  <a:lnTo>
                    <a:pt x="167" y="62"/>
                  </a:lnTo>
                  <a:lnTo>
                    <a:pt x="153" y="76"/>
                  </a:lnTo>
                  <a:lnTo>
                    <a:pt x="151" y="85"/>
                  </a:lnTo>
                  <a:lnTo>
                    <a:pt x="163" y="101"/>
                  </a:lnTo>
                  <a:lnTo>
                    <a:pt x="161" y="117"/>
                  </a:lnTo>
                  <a:lnTo>
                    <a:pt x="138" y="115"/>
                  </a:lnTo>
                  <a:lnTo>
                    <a:pt x="118" y="101"/>
                  </a:lnTo>
                  <a:lnTo>
                    <a:pt x="103" y="72"/>
                  </a:lnTo>
                  <a:lnTo>
                    <a:pt x="103" y="42"/>
                  </a:lnTo>
                  <a:lnTo>
                    <a:pt x="63" y="39"/>
                  </a:lnTo>
                  <a:lnTo>
                    <a:pt x="21" y="39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85" name="Freeform 37"/>
            <p:cNvSpPr>
              <a:spLocks/>
            </p:cNvSpPr>
            <p:nvPr/>
          </p:nvSpPr>
          <p:spPr bwMode="auto">
            <a:xfrm>
              <a:off x="145" y="3091"/>
              <a:ext cx="334" cy="102"/>
            </a:xfrm>
            <a:custGeom>
              <a:avLst/>
              <a:gdLst>
                <a:gd name="T0" fmla="*/ 334 w 334"/>
                <a:gd name="T1" fmla="*/ 28 h 102"/>
                <a:gd name="T2" fmla="*/ 271 w 334"/>
                <a:gd name="T3" fmla="*/ 7 h 102"/>
                <a:gd name="T4" fmla="*/ 280 w 334"/>
                <a:gd name="T5" fmla="*/ 43 h 102"/>
                <a:gd name="T6" fmla="*/ 257 w 334"/>
                <a:gd name="T7" fmla="*/ 81 h 102"/>
                <a:gd name="T8" fmla="*/ 211 w 334"/>
                <a:gd name="T9" fmla="*/ 86 h 102"/>
                <a:gd name="T10" fmla="*/ 168 w 334"/>
                <a:gd name="T11" fmla="*/ 46 h 102"/>
                <a:gd name="T12" fmla="*/ 135 w 334"/>
                <a:gd name="T13" fmla="*/ 20 h 102"/>
                <a:gd name="T14" fmla="*/ 86 w 334"/>
                <a:gd name="T15" fmla="*/ 7 h 102"/>
                <a:gd name="T16" fmla="*/ 0 w 334"/>
                <a:gd name="T17" fmla="*/ 0 h 102"/>
                <a:gd name="T18" fmla="*/ 5 w 334"/>
                <a:gd name="T19" fmla="*/ 11 h 102"/>
                <a:gd name="T20" fmla="*/ 0 w 334"/>
                <a:gd name="T21" fmla="*/ 28 h 102"/>
                <a:gd name="T22" fmla="*/ 0 w 334"/>
                <a:gd name="T23" fmla="*/ 33 h 102"/>
                <a:gd name="T24" fmla="*/ 7 w 334"/>
                <a:gd name="T25" fmla="*/ 40 h 102"/>
                <a:gd name="T26" fmla="*/ 19 w 334"/>
                <a:gd name="T27" fmla="*/ 46 h 102"/>
                <a:gd name="T28" fmla="*/ 34 w 334"/>
                <a:gd name="T29" fmla="*/ 54 h 102"/>
                <a:gd name="T30" fmla="*/ 64 w 334"/>
                <a:gd name="T31" fmla="*/ 67 h 102"/>
                <a:gd name="T32" fmla="*/ 78 w 334"/>
                <a:gd name="T33" fmla="*/ 73 h 102"/>
                <a:gd name="T34" fmla="*/ 159 w 334"/>
                <a:gd name="T35" fmla="*/ 96 h 102"/>
                <a:gd name="T36" fmla="*/ 248 w 334"/>
                <a:gd name="T37" fmla="*/ 102 h 102"/>
                <a:gd name="T38" fmla="*/ 316 w 334"/>
                <a:gd name="T39" fmla="*/ 102 h 102"/>
                <a:gd name="T40" fmla="*/ 334 w 334"/>
                <a:gd name="T41" fmla="*/ 46 h 102"/>
                <a:gd name="T42" fmla="*/ 334 w 334"/>
                <a:gd name="T43" fmla="*/ 28 h 102"/>
                <a:gd name="T44" fmla="*/ 334 w 334"/>
                <a:gd name="T45" fmla="*/ 28 h 10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34"/>
                <a:gd name="T70" fmla="*/ 0 h 102"/>
                <a:gd name="T71" fmla="*/ 334 w 334"/>
                <a:gd name="T72" fmla="*/ 102 h 10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34" h="102">
                  <a:moveTo>
                    <a:pt x="334" y="28"/>
                  </a:moveTo>
                  <a:lnTo>
                    <a:pt x="271" y="7"/>
                  </a:lnTo>
                  <a:lnTo>
                    <a:pt x="280" y="43"/>
                  </a:lnTo>
                  <a:lnTo>
                    <a:pt x="257" y="81"/>
                  </a:lnTo>
                  <a:lnTo>
                    <a:pt x="211" y="86"/>
                  </a:lnTo>
                  <a:lnTo>
                    <a:pt x="168" y="46"/>
                  </a:lnTo>
                  <a:lnTo>
                    <a:pt x="135" y="20"/>
                  </a:lnTo>
                  <a:lnTo>
                    <a:pt x="86" y="7"/>
                  </a:lnTo>
                  <a:lnTo>
                    <a:pt x="0" y="0"/>
                  </a:lnTo>
                  <a:lnTo>
                    <a:pt x="5" y="11"/>
                  </a:lnTo>
                  <a:lnTo>
                    <a:pt x="0" y="28"/>
                  </a:lnTo>
                  <a:lnTo>
                    <a:pt x="0" y="33"/>
                  </a:lnTo>
                  <a:lnTo>
                    <a:pt x="7" y="40"/>
                  </a:lnTo>
                  <a:lnTo>
                    <a:pt x="19" y="46"/>
                  </a:lnTo>
                  <a:lnTo>
                    <a:pt x="34" y="54"/>
                  </a:lnTo>
                  <a:lnTo>
                    <a:pt x="64" y="67"/>
                  </a:lnTo>
                  <a:lnTo>
                    <a:pt x="78" y="73"/>
                  </a:lnTo>
                  <a:lnTo>
                    <a:pt x="159" y="96"/>
                  </a:lnTo>
                  <a:lnTo>
                    <a:pt x="248" y="102"/>
                  </a:lnTo>
                  <a:lnTo>
                    <a:pt x="316" y="102"/>
                  </a:lnTo>
                  <a:lnTo>
                    <a:pt x="334" y="46"/>
                  </a:lnTo>
                  <a:lnTo>
                    <a:pt x="334" y="28"/>
                  </a:lnTo>
                  <a:close/>
                </a:path>
              </a:pathLst>
            </a:custGeom>
            <a:solidFill>
              <a:srgbClr val="F59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86" name="Freeform 38"/>
            <p:cNvSpPr>
              <a:spLocks/>
            </p:cNvSpPr>
            <p:nvPr/>
          </p:nvSpPr>
          <p:spPr bwMode="auto">
            <a:xfrm>
              <a:off x="74" y="2992"/>
              <a:ext cx="103" cy="40"/>
            </a:xfrm>
            <a:custGeom>
              <a:avLst/>
              <a:gdLst>
                <a:gd name="T0" fmla="*/ 103 w 103"/>
                <a:gd name="T1" fmla="*/ 37 h 40"/>
                <a:gd name="T2" fmla="*/ 63 w 103"/>
                <a:gd name="T3" fmla="*/ 20 h 40"/>
                <a:gd name="T4" fmla="*/ 27 w 103"/>
                <a:gd name="T5" fmla="*/ 27 h 40"/>
                <a:gd name="T6" fmla="*/ 3 w 103"/>
                <a:gd name="T7" fmla="*/ 40 h 40"/>
                <a:gd name="T8" fmla="*/ 0 w 103"/>
                <a:gd name="T9" fmla="*/ 14 h 40"/>
                <a:gd name="T10" fmla="*/ 9 w 103"/>
                <a:gd name="T11" fmla="*/ 4 h 40"/>
                <a:gd name="T12" fmla="*/ 31 w 103"/>
                <a:gd name="T13" fmla="*/ 0 h 40"/>
                <a:gd name="T14" fmla="*/ 71 w 103"/>
                <a:gd name="T15" fmla="*/ 4 h 40"/>
                <a:gd name="T16" fmla="*/ 103 w 103"/>
                <a:gd name="T17" fmla="*/ 37 h 40"/>
                <a:gd name="T18" fmla="*/ 103 w 103"/>
                <a:gd name="T19" fmla="*/ 3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3"/>
                <a:gd name="T31" fmla="*/ 0 h 40"/>
                <a:gd name="T32" fmla="*/ 103 w 103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3" h="40">
                  <a:moveTo>
                    <a:pt x="103" y="37"/>
                  </a:moveTo>
                  <a:lnTo>
                    <a:pt x="63" y="20"/>
                  </a:lnTo>
                  <a:lnTo>
                    <a:pt x="27" y="27"/>
                  </a:lnTo>
                  <a:lnTo>
                    <a:pt x="3" y="40"/>
                  </a:lnTo>
                  <a:lnTo>
                    <a:pt x="0" y="14"/>
                  </a:lnTo>
                  <a:lnTo>
                    <a:pt x="9" y="4"/>
                  </a:lnTo>
                  <a:lnTo>
                    <a:pt x="31" y="0"/>
                  </a:lnTo>
                  <a:lnTo>
                    <a:pt x="71" y="4"/>
                  </a:lnTo>
                  <a:lnTo>
                    <a:pt x="103" y="37"/>
                  </a:lnTo>
                  <a:close/>
                </a:path>
              </a:pathLst>
            </a:custGeom>
            <a:solidFill>
              <a:srgbClr val="F59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87" name="Freeform 39"/>
            <p:cNvSpPr>
              <a:spLocks/>
            </p:cNvSpPr>
            <p:nvPr/>
          </p:nvSpPr>
          <p:spPr bwMode="auto">
            <a:xfrm>
              <a:off x="168" y="3205"/>
              <a:ext cx="234" cy="46"/>
            </a:xfrm>
            <a:custGeom>
              <a:avLst/>
              <a:gdLst>
                <a:gd name="T0" fmla="*/ 6 w 234"/>
                <a:gd name="T1" fmla="*/ 8 h 46"/>
                <a:gd name="T2" fmla="*/ 52 w 234"/>
                <a:gd name="T3" fmla="*/ 0 h 46"/>
                <a:gd name="T4" fmla="*/ 134 w 234"/>
                <a:gd name="T5" fmla="*/ 5 h 46"/>
                <a:gd name="T6" fmla="*/ 184 w 234"/>
                <a:gd name="T7" fmla="*/ 17 h 46"/>
                <a:gd name="T8" fmla="*/ 234 w 234"/>
                <a:gd name="T9" fmla="*/ 26 h 46"/>
                <a:gd name="T10" fmla="*/ 224 w 234"/>
                <a:gd name="T11" fmla="*/ 46 h 46"/>
                <a:gd name="T12" fmla="*/ 180 w 234"/>
                <a:gd name="T13" fmla="*/ 39 h 46"/>
                <a:gd name="T14" fmla="*/ 130 w 234"/>
                <a:gd name="T15" fmla="*/ 37 h 46"/>
                <a:gd name="T16" fmla="*/ 87 w 234"/>
                <a:gd name="T17" fmla="*/ 21 h 46"/>
                <a:gd name="T18" fmla="*/ 48 w 234"/>
                <a:gd name="T19" fmla="*/ 23 h 46"/>
                <a:gd name="T20" fmla="*/ 15 w 234"/>
                <a:gd name="T21" fmla="*/ 22 h 46"/>
                <a:gd name="T22" fmla="*/ 0 w 234"/>
                <a:gd name="T23" fmla="*/ 10 h 46"/>
                <a:gd name="T24" fmla="*/ 6 w 234"/>
                <a:gd name="T25" fmla="*/ 8 h 46"/>
                <a:gd name="T26" fmla="*/ 6 w 234"/>
                <a:gd name="T27" fmla="*/ 8 h 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34"/>
                <a:gd name="T43" fmla="*/ 0 h 46"/>
                <a:gd name="T44" fmla="*/ 234 w 234"/>
                <a:gd name="T45" fmla="*/ 46 h 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34" h="46">
                  <a:moveTo>
                    <a:pt x="6" y="8"/>
                  </a:moveTo>
                  <a:lnTo>
                    <a:pt x="52" y="0"/>
                  </a:lnTo>
                  <a:lnTo>
                    <a:pt x="134" y="5"/>
                  </a:lnTo>
                  <a:lnTo>
                    <a:pt x="184" y="17"/>
                  </a:lnTo>
                  <a:lnTo>
                    <a:pt x="234" y="26"/>
                  </a:lnTo>
                  <a:lnTo>
                    <a:pt x="224" y="46"/>
                  </a:lnTo>
                  <a:lnTo>
                    <a:pt x="180" y="39"/>
                  </a:lnTo>
                  <a:lnTo>
                    <a:pt x="130" y="37"/>
                  </a:lnTo>
                  <a:lnTo>
                    <a:pt x="87" y="21"/>
                  </a:lnTo>
                  <a:lnTo>
                    <a:pt x="48" y="23"/>
                  </a:lnTo>
                  <a:lnTo>
                    <a:pt x="15" y="22"/>
                  </a:lnTo>
                  <a:lnTo>
                    <a:pt x="0" y="10"/>
                  </a:lnTo>
                  <a:lnTo>
                    <a:pt x="6" y="8"/>
                  </a:lnTo>
                  <a:close/>
                </a:path>
              </a:pathLst>
            </a:custGeom>
            <a:solidFill>
              <a:srgbClr val="FF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88" name="Freeform 40"/>
            <p:cNvSpPr>
              <a:spLocks/>
            </p:cNvSpPr>
            <p:nvPr/>
          </p:nvSpPr>
          <p:spPr bwMode="auto">
            <a:xfrm>
              <a:off x="289" y="2786"/>
              <a:ext cx="134" cy="120"/>
            </a:xfrm>
            <a:custGeom>
              <a:avLst/>
              <a:gdLst>
                <a:gd name="T0" fmla="*/ 100 w 134"/>
                <a:gd name="T1" fmla="*/ 0 h 120"/>
                <a:gd name="T2" fmla="*/ 120 w 134"/>
                <a:gd name="T3" fmla="*/ 37 h 120"/>
                <a:gd name="T4" fmla="*/ 127 w 134"/>
                <a:gd name="T5" fmla="*/ 71 h 120"/>
                <a:gd name="T6" fmla="*/ 134 w 134"/>
                <a:gd name="T7" fmla="*/ 120 h 120"/>
                <a:gd name="T8" fmla="*/ 113 w 134"/>
                <a:gd name="T9" fmla="*/ 109 h 120"/>
                <a:gd name="T10" fmla="*/ 113 w 134"/>
                <a:gd name="T11" fmla="*/ 77 h 120"/>
                <a:gd name="T12" fmla="*/ 94 w 134"/>
                <a:gd name="T13" fmla="*/ 89 h 120"/>
                <a:gd name="T14" fmla="*/ 64 w 134"/>
                <a:gd name="T15" fmla="*/ 89 h 120"/>
                <a:gd name="T16" fmla="*/ 0 w 134"/>
                <a:gd name="T17" fmla="*/ 61 h 120"/>
                <a:gd name="T18" fmla="*/ 71 w 134"/>
                <a:gd name="T19" fmla="*/ 66 h 120"/>
                <a:gd name="T20" fmla="*/ 88 w 134"/>
                <a:gd name="T21" fmla="*/ 59 h 120"/>
                <a:gd name="T22" fmla="*/ 103 w 134"/>
                <a:gd name="T23" fmla="*/ 34 h 120"/>
                <a:gd name="T24" fmla="*/ 100 w 134"/>
                <a:gd name="T25" fmla="*/ 0 h 120"/>
                <a:gd name="T26" fmla="*/ 100 w 134"/>
                <a:gd name="T27" fmla="*/ 0 h 12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4"/>
                <a:gd name="T43" fmla="*/ 0 h 120"/>
                <a:gd name="T44" fmla="*/ 134 w 134"/>
                <a:gd name="T45" fmla="*/ 120 h 12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4" h="120">
                  <a:moveTo>
                    <a:pt x="100" y="0"/>
                  </a:moveTo>
                  <a:lnTo>
                    <a:pt x="120" y="37"/>
                  </a:lnTo>
                  <a:lnTo>
                    <a:pt x="127" y="71"/>
                  </a:lnTo>
                  <a:lnTo>
                    <a:pt x="134" y="120"/>
                  </a:lnTo>
                  <a:lnTo>
                    <a:pt x="113" y="109"/>
                  </a:lnTo>
                  <a:lnTo>
                    <a:pt x="113" y="77"/>
                  </a:lnTo>
                  <a:lnTo>
                    <a:pt x="94" y="89"/>
                  </a:lnTo>
                  <a:lnTo>
                    <a:pt x="64" y="89"/>
                  </a:lnTo>
                  <a:lnTo>
                    <a:pt x="0" y="61"/>
                  </a:lnTo>
                  <a:lnTo>
                    <a:pt x="71" y="66"/>
                  </a:lnTo>
                  <a:lnTo>
                    <a:pt x="88" y="59"/>
                  </a:lnTo>
                  <a:lnTo>
                    <a:pt x="103" y="34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E084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89" name="Freeform 41"/>
            <p:cNvSpPr>
              <a:spLocks/>
            </p:cNvSpPr>
            <p:nvPr/>
          </p:nvSpPr>
          <p:spPr bwMode="auto">
            <a:xfrm>
              <a:off x="215" y="3322"/>
              <a:ext cx="411" cy="236"/>
            </a:xfrm>
            <a:custGeom>
              <a:avLst/>
              <a:gdLst>
                <a:gd name="T0" fmla="*/ 0 w 411"/>
                <a:gd name="T1" fmla="*/ 220 h 236"/>
                <a:gd name="T2" fmla="*/ 68 w 411"/>
                <a:gd name="T3" fmla="*/ 236 h 236"/>
                <a:gd name="T4" fmla="*/ 126 w 411"/>
                <a:gd name="T5" fmla="*/ 209 h 236"/>
                <a:gd name="T6" fmla="*/ 192 w 411"/>
                <a:gd name="T7" fmla="*/ 207 h 236"/>
                <a:gd name="T8" fmla="*/ 241 w 411"/>
                <a:gd name="T9" fmla="*/ 182 h 236"/>
                <a:gd name="T10" fmla="*/ 297 w 411"/>
                <a:gd name="T11" fmla="*/ 176 h 236"/>
                <a:gd name="T12" fmla="*/ 375 w 411"/>
                <a:gd name="T13" fmla="*/ 166 h 236"/>
                <a:gd name="T14" fmla="*/ 409 w 411"/>
                <a:gd name="T15" fmla="*/ 121 h 236"/>
                <a:gd name="T16" fmla="*/ 411 w 411"/>
                <a:gd name="T17" fmla="*/ 95 h 236"/>
                <a:gd name="T18" fmla="*/ 377 w 411"/>
                <a:gd name="T19" fmla="*/ 126 h 236"/>
                <a:gd name="T20" fmla="*/ 392 w 411"/>
                <a:gd name="T21" fmla="*/ 81 h 236"/>
                <a:gd name="T22" fmla="*/ 405 w 411"/>
                <a:gd name="T23" fmla="*/ 0 h 236"/>
                <a:gd name="T24" fmla="*/ 370 w 411"/>
                <a:gd name="T25" fmla="*/ 90 h 236"/>
                <a:gd name="T26" fmla="*/ 341 w 411"/>
                <a:gd name="T27" fmla="*/ 108 h 236"/>
                <a:gd name="T28" fmla="*/ 343 w 411"/>
                <a:gd name="T29" fmla="*/ 69 h 236"/>
                <a:gd name="T30" fmla="*/ 299 w 411"/>
                <a:gd name="T31" fmla="*/ 137 h 236"/>
                <a:gd name="T32" fmla="*/ 256 w 411"/>
                <a:gd name="T33" fmla="*/ 157 h 236"/>
                <a:gd name="T34" fmla="*/ 284 w 411"/>
                <a:gd name="T35" fmla="*/ 104 h 236"/>
                <a:gd name="T36" fmla="*/ 232 w 411"/>
                <a:gd name="T37" fmla="*/ 161 h 236"/>
                <a:gd name="T38" fmla="*/ 188 w 411"/>
                <a:gd name="T39" fmla="*/ 162 h 236"/>
                <a:gd name="T40" fmla="*/ 145 w 411"/>
                <a:gd name="T41" fmla="*/ 182 h 236"/>
                <a:gd name="T42" fmla="*/ 131 w 411"/>
                <a:gd name="T43" fmla="*/ 191 h 236"/>
                <a:gd name="T44" fmla="*/ 86 w 411"/>
                <a:gd name="T45" fmla="*/ 186 h 236"/>
                <a:gd name="T46" fmla="*/ 49 w 411"/>
                <a:gd name="T47" fmla="*/ 193 h 236"/>
                <a:gd name="T48" fmla="*/ 13 w 411"/>
                <a:gd name="T49" fmla="*/ 216 h 236"/>
                <a:gd name="T50" fmla="*/ 0 w 411"/>
                <a:gd name="T51" fmla="*/ 220 h 236"/>
                <a:gd name="T52" fmla="*/ 0 w 411"/>
                <a:gd name="T53" fmla="*/ 220 h 2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11"/>
                <a:gd name="T82" fmla="*/ 0 h 236"/>
                <a:gd name="T83" fmla="*/ 411 w 411"/>
                <a:gd name="T84" fmla="*/ 236 h 2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11" h="236">
                  <a:moveTo>
                    <a:pt x="0" y="220"/>
                  </a:moveTo>
                  <a:lnTo>
                    <a:pt x="68" y="236"/>
                  </a:lnTo>
                  <a:lnTo>
                    <a:pt x="126" y="209"/>
                  </a:lnTo>
                  <a:lnTo>
                    <a:pt x="192" y="207"/>
                  </a:lnTo>
                  <a:lnTo>
                    <a:pt x="241" y="182"/>
                  </a:lnTo>
                  <a:lnTo>
                    <a:pt x="297" y="176"/>
                  </a:lnTo>
                  <a:lnTo>
                    <a:pt x="375" y="166"/>
                  </a:lnTo>
                  <a:lnTo>
                    <a:pt x="409" y="121"/>
                  </a:lnTo>
                  <a:lnTo>
                    <a:pt x="411" y="95"/>
                  </a:lnTo>
                  <a:lnTo>
                    <a:pt x="377" y="126"/>
                  </a:lnTo>
                  <a:lnTo>
                    <a:pt x="392" y="81"/>
                  </a:lnTo>
                  <a:lnTo>
                    <a:pt x="405" y="0"/>
                  </a:lnTo>
                  <a:lnTo>
                    <a:pt x="370" y="90"/>
                  </a:lnTo>
                  <a:lnTo>
                    <a:pt x="341" y="108"/>
                  </a:lnTo>
                  <a:lnTo>
                    <a:pt x="343" y="69"/>
                  </a:lnTo>
                  <a:lnTo>
                    <a:pt x="299" y="137"/>
                  </a:lnTo>
                  <a:lnTo>
                    <a:pt x="256" y="157"/>
                  </a:lnTo>
                  <a:lnTo>
                    <a:pt x="284" y="104"/>
                  </a:lnTo>
                  <a:lnTo>
                    <a:pt x="232" y="161"/>
                  </a:lnTo>
                  <a:lnTo>
                    <a:pt x="188" y="162"/>
                  </a:lnTo>
                  <a:lnTo>
                    <a:pt x="145" y="182"/>
                  </a:lnTo>
                  <a:lnTo>
                    <a:pt x="131" y="191"/>
                  </a:lnTo>
                  <a:lnTo>
                    <a:pt x="86" y="186"/>
                  </a:lnTo>
                  <a:lnTo>
                    <a:pt x="49" y="193"/>
                  </a:lnTo>
                  <a:lnTo>
                    <a:pt x="13" y="216"/>
                  </a:lnTo>
                  <a:lnTo>
                    <a:pt x="0" y="220"/>
                  </a:lnTo>
                  <a:close/>
                </a:path>
              </a:pathLst>
            </a:custGeom>
            <a:solidFill>
              <a:srgbClr val="F59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90" name="Freeform 42"/>
            <p:cNvSpPr>
              <a:spLocks/>
            </p:cNvSpPr>
            <p:nvPr/>
          </p:nvSpPr>
          <p:spPr bwMode="auto">
            <a:xfrm>
              <a:off x="86" y="3373"/>
              <a:ext cx="270" cy="165"/>
            </a:xfrm>
            <a:custGeom>
              <a:avLst/>
              <a:gdLst>
                <a:gd name="T0" fmla="*/ 270 w 270"/>
                <a:gd name="T1" fmla="*/ 97 h 165"/>
                <a:gd name="T2" fmla="*/ 255 w 270"/>
                <a:gd name="T3" fmla="*/ 116 h 165"/>
                <a:gd name="T4" fmla="*/ 243 w 270"/>
                <a:gd name="T5" fmla="*/ 137 h 165"/>
                <a:gd name="T6" fmla="*/ 205 w 270"/>
                <a:gd name="T7" fmla="*/ 140 h 165"/>
                <a:gd name="T8" fmla="*/ 156 w 270"/>
                <a:gd name="T9" fmla="*/ 154 h 165"/>
                <a:gd name="T10" fmla="*/ 143 w 270"/>
                <a:gd name="T11" fmla="*/ 165 h 165"/>
                <a:gd name="T12" fmla="*/ 115 w 270"/>
                <a:gd name="T13" fmla="*/ 163 h 165"/>
                <a:gd name="T14" fmla="*/ 32 w 270"/>
                <a:gd name="T15" fmla="*/ 122 h 165"/>
                <a:gd name="T16" fmla="*/ 13 w 270"/>
                <a:gd name="T17" fmla="*/ 95 h 165"/>
                <a:gd name="T18" fmla="*/ 0 w 270"/>
                <a:gd name="T19" fmla="*/ 72 h 165"/>
                <a:gd name="T20" fmla="*/ 0 w 270"/>
                <a:gd name="T21" fmla="*/ 57 h 165"/>
                <a:gd name="T22" fmla="*/ 18 w 270"/>
                <a:gd name="T23" fmla="*/ 63 h 165"/>
                <a:gd name="T24" fmla="*/ 63 w 270"/>
                <a:gd name="T25" fmla="*/ 77 h 165"/>
                <a:gd name="T26" fmla="*/ 109 w 270"/>
                <a:gd name="T27" fmla="*/ 79 h 165"/>
                <a:gd name="T28" fmla="*/ 128 w 270"/>
                <a:gd name="T29" fmla="*/ 62 h 165"/>
                <a:gd name="T30" fmla="*/ 180 w 270"/>
                <a:gd name="T31" fmla="*/ 89 h 165"/>
                <a:gd name="T32" fmla="*/ 188 w 270"/>
                <a:gd name="T33" fmla="*/ 77 h 165"/>
                <a:gd name="T34" fmla="*/ 177 w 270"/>
                <a:gd name="T35" fmla="*/ 34 h 165"/>
                <a:gd name="T36" fmla="*/ 186 w 270"/>
                <a:gd name="T37" fmla="*/ 2 h 165"/>
                <a:gd name="T38" fmla="*/ 220 w 270"/>
                <a:gd name="T39" fmla="*/ 0 h 165"/>
                <a:gd name="T40" fmla="*/ 206 w 270"/>
                <a:gd name="T41" fmla="*/ 29 h 165"/>
                <a:gd name="T42" fmla="*/ 214 w 270"/>
                <a:gd name="T43" fmla="*/ 72 h 165"/>
                <a:gd name="T44" fmla="*/ 229 w 270"/>
                <a:gd name="T45" fmla="*/ 93 h 165"/>
                <a:gd name="T46" fmla="*/ 270 w 270"/>
                <a:gd name="T47" fmla="*/ 97 h 165"/>
                <a:gd name="T48" fmla="*/ 270 w 270"/>
                <a:gd name="T49" fmla="*/ 97 h 16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70"/>
                <a:gd name="T76" fmla="*/ 0 h 165"/>
                <a:gd name="T77" fmla="*/ 270 w 270"/>
                <a:gd name="T78" fmla="*/ 165 h 16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70" h="165">
                  <a:moveTo>
                    <a:pt x="270" y="97"/>
                  </a:moveTo>
                  <a:lnTo>
                    <a:pt x="255" y="116"/>
                  </a:lnTo>
                  <a:lnTo>
                    <a:pt x="243" y="137"/>
                  </a:lnTo>
                  <a:lnTo>
                    <a:pt x="205" y="140"/>
                  </a:lnTo>
                  <a:lnTo>
                    <a:pt x="156" y="154"/>
                  </a:lnTo>
                  <a:lnTo>
                    <a:pt x="143" y="165"/>
                  </a:lnTo>
                  <a:lnTo>
                    <a:pt x="115" y="163"/>
                  </a:lnTo>
                  <a:lnTo>
                    <a:pt x="32" y="122"/>
                  </a:lnTo>
                  <a:lnTo>
                    <a:pt x="13" y="95"/>
                  </a:lnTo>
                  <a:lnTo>
                    <a:pt x="0" y="72"/>
                  </a:lnTo>
                  <a:lnTo>
                    <a:pt x="0" y="57"/>
                  </a:lnTo>
                  <a:lnTo>
                    <a:pt x="18" y="63"/>
                  </a:lnTo>
                  <a:lnTo>
                    <a:pt x="63" y="77"/>
                  </a:lnTo>
                  <a:lnTo>
                    <a:pt x="109" y="79"/>
                  </a:lnTo>
                  <a:lnTo>
                    <a:pt x="128" y="62"/>
                  </a:lnTo>
                  <a:lnTo>
                    <a:pt x="180" y="89"/>
                  </a:lnTo>
                  <a:lnTo>
                    <a:pt x="188" y="77"/>
                  </a:lnTo>
                  <a:lnTo>
                    <a:pt x="177" y="34"/>
                  </a:lnTo>
                  <a:lnTo>
                    <a:pt x="186" y="2"/>
                  </a:lnTo>
                  <a:lnTo>
                    <a:pt x="220" y="0"/>
                  </a:lnTo>
                  <a:lnTo>
                    <a:pt x="206" y="29"/>
                  </a:lnTo>
                  <a:lnTo>
                    <a:pt x="214" y="72"/>
                  </a:lnTo>
                  <a:lnTo>
                    <a:pt x="229" y="93"/>
                  </a:lnTo>
                  <a:lnTo>
                    <a:pt x="270" y="97"/>
                  </a:lnTo>
                  <a:close/>
                </a:path>
              </a:pathLst>
            </a:custGeom>
            <a:solidFill>
              <a:srgbClr val="E084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91" name="Freeform 43"/>
            <p:cNvSpPr>
              <a:spLocks/>
            </p:cNvSpPr>
            <p:nvPr/>
          </p:nvSpPr>
          <p:spPr bwMode="auto">
            <a:xfrm>
              <a:off x="26" y="3256"/>
              <a:ext cx="347" cy="119"/>
            </a:xfrm>
            <a:custGeom>
              <a:avLst/>
              <a:gdLst>
                <a:gd name="T0" fmla="*/ 2 w 347"/>
                <a:gd name="T1" fmla="*/ 20 h 119"/>
                <a:gd name="T2" fmla="*/ 28 w 347"/>
                <a:gd name="T3" fmla="*/ 35 h 119"/>
                <a:gd name="T4" fmla="*/ 93 w 347"/>
                <a:gd name="T5" fmla="*/ 36 h 119"/>
                <a:gd name="T6" fmla="*/ 102 w 347"/>
                <a:gd name="T7" fmla="*/ 25 h 119"/>
                <a:gd name="T8" fmla="*/ 96 w 347"/>
                <a:gd name="T9" fmla="*/ 0 h 119"/>
                <a:gd name="T10" fmla="*/ 167 w 347"/>
                <a:gd name="T11" fmla="*/ 13 h 119"/>
                <a:gd name="T12" fmla="*/ 193 w 347"/>
                <a:gd name="T13" fmla="*/ 40 h 119"/>
                <a:gd name="T14" fmla="*/ 213 w 347"/>
                <a:gd name="T15" fmla="*/ 42 h 119"/>
                <a:gd name="T16" fmla="*/ 212 w 347"/>
                <a:gd name="T17" fmla="*/ 17 h 119"/>
                <a:gd name="T18" fmla="*/ 229 w 347"/>
                <a:gd name="T19" fmla="*/ 8 h 119"/>
                <a:gd name="T20" fmla="*/ 247 w 347"/>
                <a:gd name="T21" fmla="*/ 54 h 119"/>
                <a:gd name="T22" fmla="*/ 279 w 347"/>
                <a:gd name="T23" fmla="*/ 83 h 119"/>
                <a:gd name="T24" fmla="*/ 304 w 347"/>
                <a:gd name="T25" fmla="*/ 83 h 119"/>
                <a:gd name="T26" fmla="*/ 325 w 347"/>
                <a:gd name="T27" fmla="*/ 60 h 119"/>
                <a:gd name="T28" fmla="*/ 347 w 347"/>
                <a:gd name="T29" fmla="*/ 58 h 119"/>
                <a:gd name="T30" fmla="*/ 333 w 347"/>
                <a:gd name="T31" fmla="*/ 85 h 119"/>
                <a:gd name="T32" fmla="*/ 306 w 347"/>
                <a:gd name="T33" fmla="*/ 107 h 119"/>
                <a:gd name="T34" fmla="*/ 265 w 347"/>
                <a:gd name="T35" fmla="*/ 117 h 119"/>
                <a:gd name="T36" fmla="*/ 185 w 347"/>
                <a:gd name="T37" fmla="*/ 119 h 119"/>
                <a:gd name="T38" fmla="*/ 169 w 347"/>
                <a:gd name="T39" fmla="*/ 119 h 119"/>
                <a:gd name="T40" fmla="*/ 148 w 347"/>
                <a:gd name="T41" fmla="*/ 111 h 119"/>
                <a:gd name="T42" fmla="*/ 123 w 347"/>
                <a:gd name="T43" fmla="*/ 106 h 119"/>
                <a:gd name="T44" fmla="*/ 88 w 347"/>
                <a:gd name="T45" fmla="*/ 112 h 119"/>
                <a:gd name="T46" fmla="*/ 35 w 347"/>
                <a:gd name="T47" fmla="*/ 102 h 119"/>
                <a:gd name="T48" fmla="*/ 9 w 347"/>
                <a:gd name="T49" fmla="*/ 66 h 119"/>
                <a:gd name="T50" fmla="*/ 0 w 347"/>
                <a:gd name="T51" fmla="*/ 35 h 119"/>
                <a:gd name="T52" fmla="*/ 2 w 347"/>
                <a:gd name="T53" fmla="*/ 20 h 119"/>
                <a:gd name="T54" fmla="*/ 2 w 347"/>
                <a:gd name="T55" fmla="*/ 20 h 11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47"/>
                <a:gd name="T85" fmla="*/ 0 h 119"/>
                <a:gd name="T86" fmla="*/ 347 w 347"/>
                <a:gd name="T87" fmla="*/ 119 h 11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47" h="119">
                  <a:moveTo>
                    <a:pt x="2" y="20"/>
                  </a:moveTo>
                  <a:lnTo>
                    <a:pt x="28" y="35"/>
                  </a:lnTo>
                  <a:lnTo>
                    <a:pt x="93" y="36"/>
                  </a:lnTo>
                  <a:lnTo>
                    <a:pt x="102" y="25"/>
                  </a:lnTo>
                  <a:lnTo>
                    <a:pt x="96" y="0"/>
                  </a:lnTo>
                  <a:lnTo>
                    <a:pt x="167" y="13"/>
                  </a:lnTo>
                  <a:lnTo>
                    <a:pt x="193" y="40"/>
                  </a:lnTo>
                  <a:lnTo>
                    <a:pt x="213" y="42"/>
                  </a:lnTo>
                  <a:lnTo>
                    <a:pt x="212" y="17"/>
                  </a:lnTo>
                  <a:lnTo>
                    <a:pt x="229" y="8"/>
                  </a:lnTo>
                  <a:lnTo>
                    <a:pt x="247" y="54"/>
                  </a:lnTo>
                  <a:lnTo>
                    <a:pt x="279" y="83"/>
                  </a:lnTo>
                  <a:lnTo>
                    <a:pt x="304" y="83"/>
                  </a:lnTo>
                  <a:lnTo>
                    <a:pt x="325" y="60"/>
                  </a:lnTo>
                  <a:lnTo>
                    <a:pt x="347" y="58"/>
                  </a:lnTo>
                  <a:lnTo>
                    <a:pt x="333" y="85"/>
                  </a:lnTo>
                  <a:lnTo>
                    <a:pt x="306" y="107"/>
                  </a:lnTo>
                  <a:lnTo>
                    <a:pt x="265" y="117"/>
                  </a:lnTo>
                  <a:lnTo>
                    <a:pt x="185" y="119"/>
                  </a:lnTo>
                  <a:lnTo>
                    <a:pt x="169" y="119"/>
                  </a:lnTo>
                  <a:lnTo>
                    <a:pt x="148" y="111"/>
                  </a:lnTo>
                  <a:lnTo>
                    <a:pt x="123" y="106"/>
                  </a:lnTo>
                  <a:lnTo>
                    <a:pt x="88" y="112"/>
                  </a:lnTo>
                  <a:lnTo>
                    <a:pt x="35" y="102"/>
                  </a:lnTo>
                  <a:lnTo>
                    <a:pt x="9" y="66"/>
                  </a:lnTo>
                  <a:lnTo>
                    <a:pt x="0" y="35"/>
                  </a:lnTo>
                  <a:lnTo>
                    <a:pt x="2" y="20"/>
                  </a:lnTo>
                  <a:close/>
                </a:path>
              </a:pathLst>
            </a:custGeom>
            <a:solidFill>
              <a:srgbClr val="E084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92" name="Freeform 44"/>
            <p:cNvSpPr>
              <a:spLocks/>
            </p:cNvSpPr>
            <p:nvPr/>
          </p:nvSpPr>
          <p:spPr bwMode="auto">
            <a:xfrm>
              <a:off x="213" y="3438"/>
              <a:ext cx="459" cy="204"/>
            </a:xfrm>
            <a:custGeom>
              <a:avLst/>
              <a:gdLst>
                <a:gd name="T0" fmla="*/ 18 w 459"/>
                <a:gd name="T1" fmla="*/ 97 h 204"/>
                <a:gd name="T2" fmla="*/ 61 w 459"/>
                <a:gd name="T3" fmla="*/ 105 h 204"/>
                <a:gd name="T4" fmla="*/ 129 w 459"/>
                <a:gd name="T5" fmla="*/ 78 h 204"/>
                <a:gd name="T6" fmla="*/ 176 w 459"/>
                <a:gd name="T7" fmla="*/ 59 h 204"/>
                <a:gd name="T8" fmla="*/ 161 w 459"/>
                <a:gd name="T9" fmla="*/ 75 h 204"/>
                <a:gd name="T10" fmla="*/ 215 w 459"/>
                <a:gd name="T11" fmla="*/ 64 h 204"/>
                <a:gd name="T12" fmla="*/ 248 w 459"/>
                <a:gd name="T13" fmla="*/ 39 h 204"/>
                <a:gd name="T14" fmla="*/ 262 w 459"/>
                <a:gd name="T15" fmla="*/ 50 h 204"/>
                <a:gd name="T16" fmla="*/ 292 w 459"/>
                <a:gd name="T17" fmla="*/ 38 h 204"/>
                <a:gd name="T18" fmla="*/ 324 w 459"/>
                <a:gd name="T19" fmla="*/ 0 h 204"/>
                <a:gd name="T20" fmla="*/ 316 w 459"/>
                <a:gd name="T21" fmla="*/ 39 h 204"/>
                <a:gd name="T22" fmla="*/ 368 w 459"/>
                <a:gd name="T23" fmla="*/ 37 h 204"/>
                <a:gd name="T24" fmla="*/ 394 w 459"/>
                <a:gd name="T25" fmla="*/ 27 h 204"/>
                <a:gd name="T26" fmla="*/ 384 w 459"/>
                <a:gd name="T27" fmla="*/ 45 h 204"/>
                <a:gd name="T28" fmla="*/ 315 w 459"/>
                <a:gd name="T29" fmla="*/ 63 h 204"/>
                <a:gd name="T30" fmla="*/ 376 w 459"/>
                <a:gd name="T31" fmla="*/ 105 h 204"/>
                <a:gd name="T32" fmla="*/ 397 w 459"/>
                <a:gd name="T33" fmla="*/ 149 h 204"/>
                <a:gd name="T34" fmla="*/ 459 w 459"/>
                <a:gd name="T35" fmla="*/ 196 h 204"/>
                <a:gd name="T36" fmla="*/ 385 w 459"/>
                <a:gd name="T37" fmla="*/ 204 h 204"/>
                <a:gd name="T38" fmla="*/ 316 w 459"/>
                <a:gd name="T39" fmla="*/ 142 h 204"/>
                <a:gd name="T40" fmla="*/ 289 w 459"/>
                <a:gd name="T41" fmla="*/ 64 h 204"/>
                <a:gd name="T42" fmla="*/ 235 w 459"/>
                <a:gd name="T43" fmla="*/ 75 h 204"/>
                <a:gd name="T44" fmla="*/ 188 w 459"/>
                <a:gd name="T45" fmla="*/ 88 h 204"/>
                <a:gd name="T46" fmla="*/ 137 w 459"/>
                <a:gd name="T47" fmla="*/ 92 h 204"/>
                <a:gd name="T48" fmla="*/ 94 w 459"/>
                <a:gd name="T49" fmla="*/ 107 h 204"/>
                <a:gd name="T50" fmla="*/ 69 w 459"/>
                <a:gd name="T51" fmla="*/ 119 h 204"/>
                <a:gd name="T52" fmla="*/ 19 w 459"/>
                <a:gd name="T53" fmla="*/ 113 h 204"/>
                <a:gd name="T54" fmla="*/ 0 w 459"/>
                <a:gd name="T55" fmla="*/ 97 h 204"/>
                <a:gd name="T56" fmla="*/ 18 w 459"/>
                <a:gd name="T57" fmla="*/ 97 h 204"/>
                <a:gd name="T58" fmla="*/ 18 w 459"/>
                <a:gd name="T59" fmla="*/ 97 h 20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59"/>
                <a:gd name="T91" fmla="*/ 0 h 204"/>
                <a:gd name="T92" fmla="*/ 459 w 459"/>
                <a:gd name="T93" fmla="*/ 204 h 20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59" h="204">
                  <a:moveTo>
                    <a:pt x="18" y="97"/>
                  </a:moveTo>
                  <a:lnTo>
                    <a:pt x="61" y="105"/>
                  </a:lnTo>
                  <a:lnTo>
                    <a:pt x="129" y="78"/>
                  </a:lnTo>
                  <a:lnTo>
                    <a:pt x="176" y="59"/>
                  </a:lnTo>
                  <a:lnTo>
                    <a:pt x="161" y="75"/>
                  </a:lnTo>
                  <a:lnTo>
                    <a:pt x="215" y="64"/>
                  </a:lnTo>
                  <a:lnTo>
                    <a:pt x="248" y="39"/>
                  </a:lnTo>
                  <a:lnTo>
                    <a:pt x="262" y="50"/>
                  </a:lnTo>
                  <a:lnTo>
                    <a:pt x="292" y="38"/>
                  </a:lnTo>
                  <a:lnTo>
                    <a:pt x="324" y="0"/>
                  </a:lnTo>
                  <a:lnTo>
                    <a:pt x="316" y="39"/>
                  </a:lnTo>
                  <a:lnTo>
                    <a:pt x="368" y="37"/>
                  </a:lnTo>
                  <a:lnTo>
                    <a:pt x="394" y="27"/>
                  </a:lnTo>
                  <a:lnTo>
                    <a:pt x="384" y="45"/>
                  </a:lnTo>
                  <a:lnTo>
                    <a:pt x="315" y="63"/>
                  </a:lnTo>
                  <a:lnTo>
                    <a:pt x="376" y="105"/>
                  </a:lnTo>
                  <a:lnTo>
                    <a:pt x="397" y="149"/>
                  </a:lnTo>
                  <a:lnTo>
                    <a:pt x="459" y="196"/>
                  </a:lnTo>
                  <a:lnTo>
                    <a:pt x="385" y="204"/>
                  </a:lnTo>
                  <a:lnTo>
                    <a:pt x="316" y="142"/>
                  </a:lnTo>
                  <a:lnTo>
                    <a:pt x="289" y="64"/>
                  </a:lnTo>
                  <a:lnTo>
                    <a:pt x="235" y="75"/>
                  </a:lnTo>
                  <a:lnTo>
                    <a:pt x="188" y="88"/>
                  </a:lnTo>
                  <a:lnTo>
                    <a:pt x="137" y="92"/>
                  </a:lnTo>
                  <a:lnTo>
                    <a:pt x="94" y="107"/>
                  </a:lnTo>
                  <a:lnTo>
                    <a:pt x="69" y="119"/>
                  </a:lnTo>
                  <a:lnTo>
                    <a:pt x="19" y="113"/>
                  </a:lnTo>
                  <a:lnTo>
                    <a:pt x="0" y="97"/>
                  </a:lnTo>
                  <a:lnTo>
                    <a:pt x="18" y="97"/>
                  </a:lnTo>
                  <a:close/>
                </a:path>
              </a:pathLst>
            </a:custGeom>
            <a:solidFill>
              <a:srgbClr val="A84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93" name="Freeform 45"/>
            <p:cNvSpPr>
              <a:spLocks/>
            </p:cNvSpPr>
            <p:nvPr/>
          </p:nvSpPr>
          <p:spPr bwMode="auto">
            <a:xfrm>
              <a:off x="1" y="3093"/>
              <a:ext cx="490" cy="134"/>
            </a:xfrm>
            <a:custGeom>
              <a:avLst/>
              <a:gdLst>
                <a:gd name="T0" fmla="*/ 11 w 490"/>
                <a:gd name="T1" fmla="*/ 0 h 134"/>
                <a:gd name="T2" fmla="*/ 27 w 490"/>
                <a:gd name="T3" fmla="*/ 20 h 134"/>
                <a:gd name="T4" fmla="*/ 116 w 490"/>
                <a:gd name="T5" fmla="*/ 30 h 134"/>
                <a:gd name="T6" fmla="*/ 153 w 490"/>
                <a:gd name="T7" fmla="*/ 25 h 134"/>
                <a:gd name="T8" fmla="*/ 167 w 490"/>
                <a:gd name="T9" fmla="*/ 16 h 134"/>
                <a:gd name="T10" fmla="*/ 228 w 490"/>
                <a:gd name="T11" fmla="*/ 30 h 134"/>
                <a:gd name="T12" fmla="*/ 235 w 490"/>
                <a:gd name="T13" fmla="*/ 50 h 134"/>
                <a:gd name="T14" fmla="*/ 242 w 490"/>
                <a:gd name="T15" fmla="*/ 66 h 134"/>
                <a:gd name="T16" fmla="*/ 251 w 490"/>
                <a:gd name="T17" fmla="*/ 72 h 134"/>
                <a:gd name="T18" fmla="*/ 264 w 490"/>
                <a:gd name="T19" fmla="*/ 65 h 134"/>
                <a:gd name="T20" fmla="*/ 268 w 490"/>
                <a:gd name="T21" fmla="*/ 56 h 134"/>
                <a:gd name="T22" fmla="*/ 276 w 490"/>
                <a:gd name="T23" fmla="*/ 9 h 134"/>
                <a:gd name="T24" fmla="*/ 304 w 490"/>
                <a:gd name="T25" fmla="*/ 14 h 134"/>
                <a:gd name="T26" fmla="*/ 305 w 490"/>
                <a:gd name="T27" fmla="*/ 34 h 134"/>
                <a:gd name="T28" fmla="*/ 312 w 490"/>
                <a:gd name="T29" fmla="*/ 59 h 134"/>
                <a:gd name="T30" fmla="*/ 317 w 490"/>
                <a:gd name="T31" fmla="*/ 68 h 134"/>
                <a:gd name="T32" fmla="*/ 324 w 490"/>
                <a:gd name="T33" fmla="*/ 75 h 134"/>
                <a:gd name="T34" fmla="*/ 338 w 490"/>
                <a:gd name="T35" fmla="*/ 81 h 134"/>
                <a:gd name="T36" fmla="*/ 369 w 490"/>
                <a:gd name="T37" fmla="*/ 97 h 134"/>
                <a:gd name="T38" fmla="*/ 402 w 490"/>
                <a:gd name="T39" fmla="*/ 63 h 134"/>
                <a:gd name="T40" fmla="*/ 415 w 490"/>
                <a:gd name="T41" fmla="*/ 76 h 134"/>
                <a:gd name="T42" fmla="*/ 440 w 490"/>
                <a:gd name="T43" fmla="*/ 84 h 134"/>
                <a:gd name="T44" fmla="*/ 455 w 490"/>
                <a:gd name="T45" fmla="*/ 67 h 134"/>
                <a:gd name="T46" fmla="*/ 465 w 490"/>
                <a:gd name="T47" fmla="*/ 31 h 134"/>
                <a:gd name="T48" fmla="*/ 481 w 490"/>
                <a:gd name="T49" fmla="*/ 13 h 134"/>
                <a:gd name="T50" fmla="*/ 490 w 490"/>
                <a:gd name="T51" fmla="*/ 40 h 134"/>
                <a:gd name="T52" fmla="*/ 486 w 490"/>
                <a:gd name="T53" fmla="*/ 82 h 134"/>
                <a:gd name="T54" fmla="*/ 484 w 490"/>
                <a:gd name="T55" fmla="*/ 91 h 134"/>
                <a:gd name="T56" fmla="*/ 478 w 490"/>
                <a:gd name="T57" fmla="*/ 106 h 134"/>
                <a:gd name="T58" fmla="*/ 468 w 490"/>
                <a:gd name="T59" fmla="*/ 111 h 134"/>
                <a:gd name="T60" fmla="*/ 452 w 490"/>
                <a:gd name="T61" fmla="*/ 120 h 134"/>
                <a:gd name="T62" fmla="*/ 432 w 490"/>
                <a:gd name="T63" fmla="*/ 130 h 134"/>
                <a:gd name="T64" fmla="*/ 382 w 490"/>
                <a:gd name="T65" fmla="*/ 134 h 134"/>
                <a:gd name="T66" fmla="*/ 319 w 490"/>
                <a:gd name="T67" fmla="*/ 121 h 134"/>
                <a:gd name="T68" fmla="*/ 273 w 490"/>
                <a:gd name="T69" fmla="*/ 111 h 134"/>
                <a:gd name="T70" fmla="*/ 219 w 490"/>
                <a:gd name="T71" fmla="*/ 112 h 134"/>
                <a:gd name="T72" fmla="*/ 160 w 490"/>
                <a:gd name="T73" fmla="*/ 117 h 134"/>
                <a:gd name="T74" fmla="*/ 131 w 490"/>
                <a:gd name="T75" fmla="*/ 106 h 134"/>
                <a:gd name="T76" fmla="*/ 104 w 490"/>
                <a:gd name="T77" fmla="*/ 108 h 134"/>
                <a:gd name="T78" fmla="*/ 85 w 490"/>
                <a:gd name="T79" fmla="*/ 121 h 134"/>
                <a:gd name="T80" fmla="*/ 46 w 490"/>
                <a:gd name="T81" fmla="*/ 122 h 134"/>
                <a:gd name="T82" fmla="*/ 25 w 490"/>
                <a:gd name="T83" fmla="*/ 81 h 134"/>
                <a:gd name="T84" fmla="*/ 7 w 490"/>
                <a:gd name="T85" fmla="*/ 50 h 134"/>
                <a:gd name="T86" fmla="*/ 0 w 490"/>
                <a:gd name="T87" fmla="*/ 25 h 134"/>
                <a:gd name="T88" fmla="*/ 11 w 490"/>
                <a:gd name="T89" fmla="*/ 0 h 134"/>
                <a:gd name="T90" fmla="*/ 11 w 490"/>
                <a:gd name="T91" fmla="*/ 0 h 13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90"/>
                <a:gd name="T139" fmla="*/ 0 h 134"/>
                <a:gd name="T140" fmla="*/ 490 w 490"/>
                <a:gd name="T141" fmla="*/ 134 h 13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90" h="134">
                  <a:moveTo>
                    <a:pt x="11" y="0"/>
                  </a:moveTo>
                  <a:lnTo>
                    <a:pt x="27" y="20"/>
                  </a:lnTo>
                  <a:lnTo>
                    <a:pt x="116" y="30"/>
                  </a:lnTo>
                  <a:lnTo>
                    <a:pt x="153" y="25"/>
                  </a:lnTo>
                  <a:lnTo>
                    <a:pt x="167" y="16"/>
                  </a:lnTo>
                  <a:lnTo>
                    <a:pt x="228" y="30"/>
                  </a:lnTo>
                  <a:lnTo>
                    <a:pt x="235" y="50"/>
                  </a:lnTo>
                  <a:lnTo>
                    <a:pt x="242" y="66"/>
                  </a:lnTo>
                  <a:lnTo>
                    <a:pt x="251" y="72"/>
                  </a:lnTo>
                  <a:lnTo>
                    <a:pt x="264" y="65"/>
                  </a:lnTo>
                  <a:lnTo>
                    <a:pt x="268" y="56"/>
                  </a:lnTo>
                  <a:lnTo>
                    <a:pt x="276" y="9"/>
                  </a:lnTo>
                  <a:lnTo>
                    <a:pt x="304" y="14"/>
                  </a:lnTo>
                  <a:lnTo>
                    <a:pt x="305" y="34"/>
                  </a:lnTo>
                  <a:lnTo>
                    <a:pt x="312" y="59"/>
                  </a:lnTo>
                  <a:lnTo>
                    <a:pt x="317" y="68"/>
                  </a:lnTo>
                  <a:lnTo>
                    <a:pt x="324" y="75"/>
                  </a:lnTo>
                  <a:lnTo>
                    <a:pt x="338" y="81"/>
                  </a:lnTo>
                  <a:lnTo>
                    <a:pt x="369" y="97"/>
                  </a:lnTo>
                  <a:lnTo>
                    <a:pt x="402" y="63"/>
                  </a:lnTo>
                  <a:lnTo>
                    <a:pt x="415" y="76"/>
                  </a:lnTo>
                  <a:lnTo>
                    <a:pt x="440" y="84"/>
                  </a:lnTo>
                  <a:lnTo>
                    <a:pt x="455" y="67"/>
                  </a:lnTo>
                  <a:lnTo>
                    <a:pt x="465" y="31"/>
                  </a:lnTo>
                  <a:lnTo>
                    <a:pt x="481" y="13"/>
                  </a:lnTo>
                  <a:lnTo>
                    <a:pt x="490" y="40"/>
                  </a:lnTo>
                  <a:lnTo>
                    <a:pt x="486" y="82"/>
                  </a:lnTo>
                  <a:lnTo>
                    <a:pt x="484" y="91"/>
                  </a:lnTo>
                  <a:lnTo>
                    <a:pt x="478" y="106"/>
                  </a:lnTo>
                  <a:lnTo>
                    <a:pt x="468" y="111"/>
                  </a:lnTo>
                  <a:lnTo>
                    <a:pt x="452" y="120"/>
                  </a:lnTo>
                  <a:lnTo>
                    <a:pt x="432" y="130"/>
                  </a:lnTo>
                  <a:lnTo>
                    <a:pt x="382" y="134"/>
                  </a:lnTo>
                  <a:lnTo>
                    <a:pt x="319" y="121"/>
                  </a:lnTo>
                  <a:lnTo>
                    <a:pt x="273" y="111"/>
                  </a:lnTo>
                  <a:lnTo>
                    <a:pt x="219" y="112"/>
                  </a:lnTo>
                  <a:lnTo>
                    <a:pt x="160" y="117"/>
                  </a:lnTo>
                  <a:lnTo>
                    <a:pt x="131" y="106"/>
                  </a:lnTo>
                  <a:lnTo>
                    <a:pt x="104" y="108"/>
                  </a:lnTo>
                  <a:lnTo>
                    <a:pt x="85" y="121"/>
                  </a:lnTo>
                  <a:lnTo>
                    <a:pt x="46" y="122"/>
                  </a:lnTo>
                  <a:lnTo>
                    <a:pt x="25" y="81"/>
                  </a:lnTo>
                  <a:lnTo>
                    <a:pt x="7" y="50"/>
                  </a:lnTo>
                  <a:lnTo>
                    <a:pt x="0" y="2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084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94" name="Freeform 46"/>
            <p:cNvSpPr>
              <a:spLocks/>
            </p:cNvSpPr>
            <p:nvPr/>
          </p:nvSpPr>
          <p:spPr bwMode="auto">
            <a:xfrm>
              <a:off x="123" y="3456"/>
              <a:ext cx="214" cy="84"/>
            </a:xfrm>
            <a:custGeom>
              <a:avLst/>
              <a:gdLst>
                <a:gd name="T0" fmla="*/ 0 w 214"/>
                <a:gd name="T1" fmla="*/ 43 h 84"/>
                <a:gd name="T2" fmla="*/ 101 w 214"/>
                <a:gd name="T3" fmla="*/ 47 h 84"/>
                <a:gd name="T4" fmla="*/ 186 w 214"/>
                <a:gd name="T5" fmla="*/ 20 h 84"/>
                <a:gd name="T6" fmla="*/ 163 w 214"/>
                <a:gd name="T7" fmla="*/ 3 h 84"/>
                <a:gd name="T8" fmla="*/ 187 w 214"/>
                <a:gd name="T9" fmla="*/ 0 h 84"/>
                <a:gd name="T10" fmla="*/ 193 w 214"/>
                <a:gd name="T11" fmla="*/ 7 h 84"/>
                <a:gd name="T12" fmla="*/ 202 w 214"/>
                <a:gd name="T13" fmla="*/ 14 h 84"/>
                <a:gd name="T14" fmla="*/ 214 w 214"/>
                <a:gd name="T15" fmla="*/ 16 h 84"/>
                <a:gd name="T16" fmla="*/ 206 w 214"/>
                <a:gd name="T17" fmla="*/ 50 h 84"/>
                <a:gd name="T18" fmla="*/ 150 w 214"/>
                <a:gd name="T19" fmla="*/ 57 h 84"/>
                <a:gd name="T20" fmla="*/ 120 w 214"/>
                <a:gd name="T21" fmla="*/ 70 h 84"/>
                <a:gd name="T22" fmla="*/ 100 w 214"/>
                <a:gd name="T23" fmla="*/ 84 h 84"/>
                <a:gd name="T24" fmla="*/ 50 w 214"/>
                <a:gd name="T25" fmla="*/ 64 h 84"/>
                <a:gd name="T26" fmla="*/ 0 w 214"/>
                <a:gd name="T27" fmla="*/ 43 h 84"/>
                <a:gd name="T28" fmla="*/ 0 w 214"/>
                <a:gd name="T29" fmla="*/ 43 h 8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4"/>
                <a:gd name="T46" fmla="*/ 0 h 84"/>
                <a:gd name="T47" fmla="*/ 214 w 214"/>
                <a:gd name="T48" fmla="*/ 84 h 8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4" h="84">
                  <a:moveTo>
                    <a:pt x="0" y="43"/>
                  </a:moveTo>
                  <a:lnTo>
                    <a:pt x="101" y="47"/>
                  </a:lnTo>
                  <a:lnTo>
                    <a:pt x="186" y="20"/>
                  </a:lnTo>
                  <a:lnTo>
                    <a:pt x="163" y="3"/>
                  </a:lnTo>
                  <a:lnTo>
                    <a:pt x="187" y="0"/>
                  </a:lnTo>
                  <a:lnTo>
                    <a:pt x="193" y="7"/>
                  </a:lnTo>
                  <a:lnTo>
                    <a:pt x="202" y="14"/>
                  </a:lnTo>
                  <a:lnTo>
                    <a:pt x="214" y="16"/>
                  </a:lnTo>
                  <a:lnTo>
                    <a:pt x="206" y="50"/>
                  </a:lnTo>
                  <a:lnTo>
                    <a:pt x="150" y="57"/>
                  </a:lnTo>
                  <a:lnTo>
                    <a:pt x="120" y="70"/>
                  </a:lnTo>
                  <a:lnTo>
                    <a:pt x="100" y="84"/>
                  </a:lnTo>
                  <a:lnTo>
                    <a:pt x="50" y="64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C76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95" name="Freeform 47"/>
            <p:cNvSpPr>
              <a:spLocks/>
            </p:cNvSpPr>
            <p:nvPr/>
          </p:nvSpPr>
          <p:spPr bwMode="auto">
            <a:xfrm>
              <a:off x="24" y="3294"/>
              <a:ext cx="134" cy="73"/>
            </a:xfrm>
            <a:custGeom>
              <a:avLst/>
              <a:gdLst>
                <a:gd name="T0" fmla="*/ 99 w 134"/>
                <a:gd name="T1" fmla="*/ 16 h 73"/>
                <a:gd name="T2" fmla="*/ 37 w 134"/>
                <a:gd name="T3" fmla="*/ 13 h 73"/>
                <a:gd name="T4" fmla="*/ 27 w 134"/>
                <a:gd name="T5" fmla="*/ 19 h 73"/>
                <a:gd name="T6" fmla="*/ 34 w 134"/>
                <a:gd name="T7" fmla="*/ 46 h 73"/>
                <a:gd name="T8" fmla="*/ 81 w 134"/>
                <a:gd name="T9" fmla="*/ 59 h 73"/>
                <a:gd name="T10" fmla="*/ 134 w 134"/>
                <a:gd name="T11" fmla="*/ 64 h 73"/>
                <a:gd name="T12" fmla="*/ 80 w 134"/>
                <a:gd name="T13" fmla="*/ 73 h 73"/>
                <a:gd name="T14" fmla="*/ 31 w 134"/>
                <a:gd name="T15" fmla="*/ 63 h 73"/>
                <a:gd name="T16" fmla="*/ 8 w 134"/>
                <a:gd name="T17" fmla="*/ 36 h 73"/>
                <a:gd name="T18" fmla="*/ 0 w 134"/>
                <a:gd name="T19" fmla="*/ 0 h 73"/>
                <a:gd name="T20" fmla="*/ 23 w 134"/>
                <a:gd name="T21" fmla="*/ 4 h 73"/>
                <a:gd name="T22" fmla="*/ 93 w 134"/>
                <a:gd name="T23" fmla="*/ 4 h 73"/>
                <a:gd name="T24" fmla="*/ 123 w 134"/>
                <a:gd name="T25" fmla="*/ 2 h 73"/>
                <a:gd name="T26" fmla="*/ 113 w 134"/>
                <a:gd name="T27" fmla="*/ 16 h 73"/>
                <a:gd name="T28" fmla="*/ 126 w 134"/>
                <a:gd name="T29" fmla="*/ 37 h 73"/>
                <a:gd name="T30" fmla="*/ 99 w 134"/>
                <a:gd name="T31" fmla="*/ 16 h 73"/>
                <a:gd name="T32" fmla="*/ 99 w 134"/>
                <a:gd name="T33" fmla="*/ 16 h 7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34"/>
                <a:gd name="T52" fmla="*/ 0 h 73"/>
                <a:gd name="T53" fmla="*/ 134 w 134"/>
                <a:gd name="T54" fmla="*/ 73 h 7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34" h="73">
                  <a:moveTo>
                    <a:pt x="99" y="16"/>
                  </a:moveTo>
                  <a:lnTo>
                    <a:pt x="37" y="13"/>
                  </a:lnTo>
                  <a:lnTo>
                    <a:pt x="27" y="19"/>
                  </a:lnTo>
                  <a:lnTo>
                    <a:pt x="34" y="46"/>
                  </a:lnTo>
                  <a:lnTo>
                    <a:pt x="81" y="59"/>
                  </a:lnTo>
                  <a:lnTo>
                    <a:pt x="134" y="64"/>
                  </a:lnTo>
                  <a:lnTo>
                    <a:pt x="80" y="73"/>
                  </a:lnTo>
                  <a:lnTo>
                    <a:pt x="31" y="63"/>
                  </a:lnTo>
                  <a:lnTo>
                    <a:pt x="8" y="36"/>
                  </a:lnTo>
                  <a:lnTo>
                    <a:pt x="0" y="0"/>
                  </a:lnTo>
                  <a:lnTo>
                    <a:pt x="23" y="4"/>
                  </a:lnTo>
                  <a:lnTo>
                    <a:pt x="93" y="4"/>
                  </a:lnTo>
                  <a:lnTo>
                    <a:pt x="123" y="2"/>
                  </a:lnTo>
                  <a:lnTo>
                    <a:pt x="113" y="16"/>
                  </a:lnTo>
                  <a:lnTo>
                    <a:pt x="126" y="37"/>
                  </a:lnTo>
                  <a:lnTo>
                    <a:pt x="99" y="16"/>
                  </a:lnTo>
                  <a:close/>
                </a:path>
              </a:pathLst>
            </a:custGeom>
            <a:solidFill>
              <a:srgbClr val="C76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96" name="Freeform 48"/>
            <p:cNvSpPr>
              <a:spLocks/>
            </p:cNvSpPr>
            <p:nvPr/>
          </p:nvSpPr>
          <p:spPr bwMode="auto">
            <a:xfrm>
              <a:off x="506" y="3507"/>
              <a:ext cx="146" cy="136"/>
            </a:xfrm>
            <a:custGeom>
              <a:avLst/>
              <a:gdLst>
                <a:gd name="T0" fmla="*/ 22 w 146"/>
                <a:gd name="T1" fmla="*/ 0 h 136"/>
                <a:gd name="T2" fmla="*/ 51 w 146"/>
                <a:gd name="T3" fmla="*/ 36 h 136"/>
                <a:gd name="T4" fmla="*/ 83 w 146"/>
                <a:gd name="T5" fmla="*/ 44 h 136"/>
                <a:gd name="T6" fmla="*/ 81 w 146"/>
                <a:gd name="T7" fmla="*/ 63 h 136"/>
                <a:gd name="T8" fmla="*/ 111 w 146"/>
                <a:gd name="T9" fmla="*/ 107 h 136"/>
                <a:gd name="T10" fmla="*/ 146 w 146"/>
                <a:gd name="T11" fmla="*/ 136 h 136"/>
                <a:gd name="T12" fmla="*/ 92 w 146"/>
                <a:gd name="T13" fmla="*/ 135 h 136"/>
                <a:gd name="T14" fmla="*/ 31 w 146"/>
                <a:gd name="T15" fmla="*/ 67 h 136"/>
                <a:gd name="T16" fmla="*/ 6 w 146"/>
                <a:gd name="T17" fmla="*/ 36 h 136"/>
                <a:gd name="T18" fmla="*/ 0 w 146"/>
                <a:gd name="T19" fmla="*/ 3 h 136"/>
                <a:gd name="T20" fmla="*/ 22 w 146"/>
                <a:gd name="T21" fmla="*/ 0 h 136"/>
                <a:gd name="T22" fmla="*/ 22 w 146"/>
                <a:gd name="T23" fmla="*/ 0 h 1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6"/>
                <a:gd name="T37" fmla="*/ 0 h 136"/>
                <a:gd name="T38" fmla="*/ 146 w 146"/>
                <a:gd name="T39" fmla="*/ 136 h 1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6" h="136">
                  <a:moveTo>
                    <a:pt x="22" y="0"/>
                  </a:moveTo>
                  <a:lnTo>
                    <a:pt x="51" y="36"/>
                  </a:lnTo>
                  <a:lnTo>
                    <a:pt x="83" y="44"/>
                  </a:lnTo>
                  <a:lnTo>
                    <a:pt x="81" y="63"/>
                  </a:lnTo>
                  <a:lnTo>
                    <a:pt x="111" y="107"/>
                  </a:lnTo>
                  <a:lnTo>
                    <a:pt x="146" y="136"/>
                  </a:lnTo>
                  <a:lnTo>
                    <a:pt x="92" y="135"/>
                  </a:lnTo>
                  <a:lnTo>
                    <a:pt x="31" y="67"/>
                  </a:lnTo>
                  <a:lnTo>
                    <a:pt x="6" y="36"/>
                  </a:lnTo>
                  <a:lnTo>
                    <a:pt x="0" y="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8529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97" name="Freeform 49"/>
            <p:cNvSpPr>
              <a:spLocks/>
            </p:cNvSpPr>
            <p:nvPr/>
          </p:nvSpPr>
          <p:spPr bwMode="auto">
            <a:xfrm>
              <a:off x="4" y="3118"/>
              <a:ext cx="150" cy="92"/>
            </a:xfrm>
            <a:custGeom>
              <a:avLst/>
              <a:gdLst>
                <a:gd name="T0" fmla="*/ 137 w 150"/>
                <a:gd name="T1" fmla="*/ 19 h 92"/>
                <a:gd name="T2" fmla="*/ 79 w 150"/>
                <a:gd name="T3" fmla="*/ 10 h 92"/>
                <a:gd name="T4" fmla="*/ 14 w 150"/>
                <a:gd name="T5" fmla="*/ 4 h 92"/>
                <a:gd name="T6" fmla="*/ 0 w 150"/>
                <a:gd name="T7" fmla="*/ 0 h 92"/>
                <a:gd name="T8" fmla="*/ 10 w 150"/>
                <a:gd name="T9" fmla="*/ 37 h 92"/>
                <a:gd name="T10" fmla="*/ 34 w 150"/>
                <a:gd name="T11" fmla="*/ 66 h 92"/>
                <a:gd name="T12" fmla="*/ 41 w 150"/>
                <a:gd name="T13" fmla="*/ 90 h 92"/>
                <a:gd name="T14" fmla="*/ 77 w 150"/>
                <a:gd name="T15" fmla="*/ 92 h 92"/>
                <a:gd name="T16" fmla="*/ 57 w 150"/>
                <a:gd name="T17" fmla="*/ 69 h 92"/>
                <a:gd name="T18" fmla="*/ 28 w 150"/>
                <a:gd name="T19" fmla="*/ 20 h 92"/>
                <a:gd name="T20" fmla="*/ 87 w 150"/>
                <a:gd name="T21" fmla="*/ 23 h 92"/>
                <a:gd name="T22" fmla="*/ 113 w 150"/>
                <a:gd name="T23" fmla="*/ 27 h 92"/>
                <a:gd name="T24" fmla="*/ 150 w 150"/>
                <a:gd name="T25" fmla="*/ 46 h 92"/>
                <a:gd name="T26" fmla="*/ 137 w 150"/>
                <a:gd name="T27" fmla="*/ 19 h 92"/>
                <a:gd name="T28" fmla="*/ 137 w 150"/>
                <a:gd name="T29" fmla="*/ 19 h 9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50"/>
                <a:gd name="T46" fmla="*/ 0 h 92"/>
                <a:gd name="T47" fmla="*/ 150 w 150"/>
                <a:gd name="T48" fmla="*/ 92 h 9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50" h="92">
                  <a:moveTo>
                    <a:pt x="137" y="19"/>
                  </a:moveTo>
                  <a:lnTo>
                    <a:pt x="79" y="10"/>
                  </a:lnTo>
                  <a:lnTo>
                    <a:pt x="14" y="4"/>
                  </a:lnTo>
                  <a:lnTo>
                    <a:pt x="0" y="0"/>
                  </a:lnTo>
                  <a:lnTo>
                    <a:pt x="10" y="37"/>
                  </a:lnTo>
                  <a:lnTo>
                    <a:pt x="34" y="66"/>
                  </a:lnTo>
                  <a:lnTo>
                    <a:pt x="41" y="90"/>
                  </a:lnTo>
                  <a:lnTo>
                    <a:pt x="77" y="92"/>
                  </a:lnTo>
                  <a:lnTo>
                    <a:pt x="57" y="69"/>
                  </a:lnTo>
                  <a:lnTo>
                    <a:pt x="28" y="20"/>
                  </a:lnTo>
                  <a:lnTo>
                    <a:pt x="87" y="23"/>
                  </a:lnTo>
                  <a:lnTo>
                    <a:pt x="113" y="27"/>
                  </a:lnTo>
                  <a:lnTo>
                    <a:pt x="150" y="46"/>
                  </a:lnTo>
                  <a:lnTo>
                    <a:pt x="137" y="19"/>
                  </a:lnTo>
                  <a:close/>
                </a:path>
              </a:pathLst>
            </a:custGeom>
            <a:solidFill>
              <a:srgbClr val="C76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98" name="Freeform 50"/>
            <p:cNvSpPr>
              <a:spLocks/>
            </p:cNvSpPr>
            <p:nvPr/>
          </p:nvSpPr>
          <p:spPr bwMode="auto">
            <a:xfrm>
              <a:off x="69" y="2904"/>
              <a:ext cx="430" cy="176"/>
            </a:xfrm>
            <a:custGeom>
              <a:avLst/>
              <a:gdLst>
                <a:gd name="T0" fmla="*/ 14 w 430"/>
                <a:gd name="T1" fmla="*/ 0 h 176"/>
                <a:gd name="T2" fmla="*/ 22 w 430"/>
                <a:gd name="T3" fmla="*/ 20 h 176"/>
                <a:gd name="T4" fmla="*/ 48 w 430"/>
                <a:gd name="T5" fmla="*/ 12 h 176"/>
                <a:gd name="T6" fmla="*/ 150 w 430"/>
                <a:gd name="T7" fmla="*/ 31 h 176"/>
                <a:gd name="T8" fmla="*/ 153 w 430"/>
                <a:gd name="T9" fmla="*/ 40 h 176"/>
                <a:gd name="T10" fmla="*/ 162 w 430"/>
                <a:gd name="T11" fmla="*/ 58 h 176"/>
                <a:gd name="T12" fmla="*/ 173 w 430"/>
                <a:gd name="T13" fmla="*/ 78 h 176"/>
                <a:gd name="T14" fmla="*/ 186 w 430"/>
                <a:gd name="T15" fmla="*/ 89 h 176"/>
                <a:gd name="T16" fmla="*/ 206 w 430"/>
                <a:gd name="T17" fmla="*/ 92 h 176"/>
                <a:gd name="T18" fmla="*/ 213 w 430"/>
                <a:gd name="T19" fmla="*/ 88 h 176"/>
                <a:gd name="T20" fmla="*/ 232 w 430"/>
                <a:gd name="T21" fmla="*/ 43 h 176"/>
                <a:gd name="T22" fmla="*/ 249 w 430"/>
                <a:gd name="T23" fmla="*/ 44 h 176"/>
                <a:gd name="T24" fmla="*/ 256 w 430"/>
                <a:gd name="T25" fmla="*/ 92 h 176"/>
                <a:gd name="T26" fmla="*/ 276 w 430"/>
                <a:gd name="T27" fmla="*/ 107 h 176"/>
                <a:gd name="T28" fmla="*/ 291 w 430"/>
                <a:gd name="T29" fmla="*/ 116 h 176"/>
                <a:gd name="T30" fmla="*/ 301 w 430"/>
                <a:gd name="T31" fmla="*/ 117 h 176"/>
                <a:gd name="T32" fmla="*/ 311 w 430"/>
                <a:gd name="T33" fmla="*/ 99 h 176"/>
                <a:gd name="T34" fmla="*/ 317 w 430"/>
                <a:gd name="T35" fmla="*/ 86 h 176"/>
                <a:gd name="T36" fmla="*/ 324 w 430"/>
                <a:gd name="T37" fmla="*/ 60 h 176"/>
                <a:gd name="T38" fmla="*/ 334 w 430"/>
                <a:gd name="T39" fmla="*/ 49 h 176"/>
                <a:gd name="T40" fmla="*/ 342 w 430"/>
                <a:gd name="T41" fmla="*/ 42 h 176"/>
                <a:gd name="T42" fmla="*/ 349 w 430"/>
                <a:gd name="T43" fmla="*/ 39 h 176"/>
                <a:gd name="T44" fmla="*/ 359 w 430"/>
                <a:gd name="T45" fmla="*/ 45 h 176"/>
                <a:gd name="T46" fmla="*/ 377 w 430"/>
                <a:gd name="T47" fmla="*/ 58 h 176"/>
                <a:gd name="T48" fmla="*/ 392 w 430"/>
                <a:gd name="T49" fmla="*/ 72 h 176"/>
                <a:gd name="T50" fmla="*/ 400 w 430"/>
                <a:gd name="T51" fmla="*/ 79 h 176"/>
                <a:gd name="T52" fmla="*/ 430 w 430"/>
                <a:gd name="T53" fmla="*/ 107 h 176"/>
                <a:gd name="T54" fmla="*/ 418 w 430"/>
                <a:gd name="T55" fmla="*/ 140 h 176"/>
                <a:gd name="T56" fmla="*/ 406 w 430"/>
                <a:gd name="T57" fmla="*/ 176 h 176"/>
                <a:gd name="T58" fmla="*/ 378 w 430"/>
                <a:gd name="T59" fmla="*/ 175 h 176"/>
                <a:gd name="T60" fmla="*/ 345 w 430"/>
                <a:gd name="T61" fmla="*/ 161 h 176"/>
                <a:gd name="T62" fmla="*/ 329 w 430"/>
                <a:gd name="T63" fmla="*/ 151 h 176"/>
                <a:gd name="T64" fmla="*/ 323 w 430"/>
                <a:gd name="T65" fmla="*/ 147 h 176"/>
                <a:gd name="T66" fmla="*/ 252 w 430"/>
                <a:gd name="T67" fmla="*/ 138 h 176"/>
                <a:gd name="T68" fmla="*/ 127 w 430"/>
                <a:gd name="T69" fmla="*/ 130 h 176"/>
                <a:gd name="T70" fmla="*/ 101 w 430"/>
                <a:gd name="T71" fmla="*/ 119 h 176"/>
                <a:gd name="T72" fmla="*/ 83 w 430"/>
                <a:gd name="T73" fmla="*/ 107 h 176"/>
                <a:gd name="T74" fmla="*/ 60 w 430"/>
                <a:gd name="T75" fmla="*/ 98 h 176"/>
                <a:gd name="T76" fmla="*/ 31 w 430"/>
                <a:gd name="T77" fmla="*/ 93 h 176"/>
                <a:gd name="T78" fmla="*/ 12 w 430"/>
                <a:gd name="T79" fmla="*/ 108 h 176"/>
                <a:gd name="T80" fmla="*/ 0 w 430"/>
                <a:gd name="T81" fmla="*/ 79 h 176"/>
                <a:gd name="T82" fmla="*/ 1 w 430"/>
                <a:gd name="T83" fmla="*/ 34 h 176"/>
                <a:gd name="T84" fmla="*/ 5 w 430"/>
                <a:gd name="T85" fmla="*/ 11 h 176"/>
                <a:gd name="T86" fmla="*/ 14 w 430"/>
                <a:gd name="T87" fmla="*/ 0 h 176"/>
                <a:gd name="T88" fmla="*/ 14 w 430"/>
                <a:gd name="T89" fmla="*/ 0 h 1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30"/>
                <a:gd name="T136" fmla="*/ 0 h 176"/>
                <a:gd name="T137" fmla="*/ 430 w 430"/>
                <a:gd name="T138" fmla="*/ 176 h 17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30" h="176">
                  <a:moveTo>
                    <a:pt x="14" y="0"/>
                  </a:moveTo>
                  <a:lnTo>
                    <a:pt x="22" y="20"/>
                  </a:lnTo>
                  <a:lnTo>
                    <a:pt x="48" y="12"/>
                  </a:lnTo>
                  <a:lnTo>
                    <a:pt x="150" y="31"/>
                  </a:lnTo>
                  <a:lnTo>
                    <a:pt x="153" y="40"/>
                  </a:lnTo>
                  <a:lnTo>
                    <a:pt x="162" y="58"/>
                  </a:lnTo>
                  <a:lnTo>
                    <a:pt x="173" y="78"/>
                  </a:lnTo>
                  <a:lnTo>
                    <a:pt x="186" y="89"/>
                  </a:lnTo>
                  <a:lnTo>
                    <a:pt x="206" y="92"/>
                  </a:lnTo>
                  <a:lnTo>
                    <a:pt x="213" y="88"/>
                  </a:lnTo>
                  <a:lnTo>
                    <a:pt x="232" y="43"/>
                  </a:lnTo>
                  <a:lnTo>
                    <a:pt x="249" y="44"/>
                  </a:lnTo>
                  <a:lnTo>
                    <a:pt x="256" y="92"/>
                  </a:lnTo>
                  <a:lnTo>
                    <a:pt x="276" y="107"/>
                  </a:lnTo>
                  <a:lnTo>
                    <a:pt x="291" y="116"/>
                  </a:lnTo>
                  <a:lnTo>
                    <a:pt x="301" y="117"/>
                  </a:lnTo>
                  <a:lnTo>
                    <a:pt x="311" y="99"/>
                  </a:lnTo>
                  <a:lnTo>
                    <a:pt x="317" y="86"/>
                  </a:lnTo>
                  <a:lnTo>
                    <a:pt x="324" y="60"/>
                  </a:lnTo>
                  <a:lnTo>
                    <a:pt x="334" y="49"/>
                  </a:lnTo>
                  <a:lnTo>
                    <a:pt x="342" y="42"/>
                  </a:lnTo>
                  <a:lnTo>
                    <a:pt x="349" y="39"/>
                  </a:lnTo>
                  <a:lnTo>
                    <a:pt x="359" y="45"/>
                  </a:lnTo>
                  <a:lnTo>
                    <a:pt x="377" y="58"/>
                  </a:lnTo>
                  <a:lnTo>
                    <a:pt x="392" y="72"/>
                  </a:lnTo>
                  <a:lnTo>
                    <a:pt x="400" y="79"/>
                  </a:lnTo>
                  <a:lnTo>
                    <a:pt x="430" y="107"/>
                  </a:lnTo>
                  <a:lnTo>
                    <a:pt x="418" y="140"/>
                  </a:lnTo>
                  <a:lnTo>
                    <a:pt x="406" y="176"/>
                  </a:lnTo>
                  <a:lnTo>
                    <a:pt x="378" y="175"/>
                  </a:lnTo>
                  <a:lnTo>
                    <a:pt x="345" y="161"/>
                  </a:lnTo>
                  <a:lnTo>
                    <a:pt x="329" y="151"/>
                  </a:lnTo>
                  <a:lnTo>
                    <a:pt x="323" y="147"/>
                  </a:lnTo>
                  <a:lnTo>
                    <a:pt x="252" y="138"/>
                  </a:lnTo>
                  <a:lnTo>
                    <a:pt x="127" y="130"/>
                  </a:lnTo>
                  <a:lnTo>
                    <a:pt x="101" y="119"/>
                  </a:lnTo>
                  <a:lnTo>
                    <a:pt x="83" y="107"/>
                  </a:lnTo>
                  <a:lnTo>
                    <a:pt x="60" y="98"/>
                  </a:lnTo>
                  <a:lnTo>
                    <a:pt x="31" y="93"/>
                  </a:lnTo>
                  <a:lnTo>
                    <a:pt x="12" y="108"/>
                  </a:lnTo>
                  <a:lnTo>
                    <a:pt x="0" y="79"/>
                  </a:lnTo>
                  <a:lnTo>
                    <a:pt x="1" y="34"/>
                  </a:lnTo>
                  <a:lnTo>
                    <a:pt x="5" y="1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E084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99" name="Freeform 51"/>
            <p:cNvSpPr>
              <a:spLocks/>
            </p:cNvSpPr>
            <p:nvPr/>
          </p:nvSpPr>
          <p:spPr bwMode="auto">
            <a:xfrm>
              <a:off x="257" y="2400"/>
              <a:ext cx="219" cy="394"/>
            </a:xfrm>
            <a:custGeom>
              <a:avLst/>
              <a:gdLst>
                <a:gd name="T0" fmla="*/ 31 w 219"/>
                <a:gd name="T1" fmla="*/ 0 h 394"/>
                <a:gd name="T2" fmla="*/ 20 w 219"/>
                <a:gd name="T3" fmla="*/ 42 h 394"/>
                <a:gd name="T4" fmla="*/ 54 w 219"/>
                <a:gd name="T5" fmla="*/ 70 h 394"/>
                <a:gd name="T6" fmla="*/ 63 w 219"/>
                <a:gd name="T7" fmla="*/ 145 h 394"/>
                <a:gd name="T8" fmla="*/ 44 w 219"/>
                <a:gd name="T9" fmla="*/ 158 h 394"/>
                <a:gd name="T10" fmla="*/ 64 w 219"/>
                <a:gd name="T11" fmla="*/ 229 h 394"/>
                <a:gd name="T12" fmla="*/ 113 w 219"/>
                <a:gd name="T13" fmla="*/ 241 h 394"/>
                <a:gd name="T14" fmla="*/ 176 w 219"/>
                <a:gd name="T15" fmla="*/ 224 h 394"/>
                <a:gd name="T16" fmla="*/ 145 w 219"/>
                <a:gd name="T17" fmla="*/ 245 h 394"/>
                <a:gd name="T18" fmla="*/ 98 w 219"/>
                <a:gd name="T19" fmla="*/ 269 h 394"/>
                <a:gd name="T20" fmla="*/ 117 w 219"/>
                <a:gd name="T21" fmla="*/ 289 h 394"/>
                <a:gd name="T22" fmla="*/ 167 w 219"/>
                <a:gd name="T23" fmla="*/ 264 h 394"/>
                <a:gd name="T24" fmla="*/ 204 w 219"/>
                <a:gd name="T25" fmla="*/ 246 h 394"/>
                <a:gd name="T26" fmla="*/ 219 w 219"/>
                <a:gd name="T27" fmla="*/ 241 h 394"/>
                <a:gd name="T28" fmla="*/ 219 w 219"/>
                <a:gd name="T29" fmla="*/ 292 h 394"/>
                <a:gd name="T30" fmla="*/ 198 w 219"/>
                <a:gd name="T31" fmla="*/ 322 h 394"/>
                <a:gd name="T32" fmla="*/ 175 w 219"/>
                <a:gd name="T33" fmla="*/ 341 h 394"/>
                <a:gd name="T34" fmla="*/ 189 w 219"/>
                <a:gd name="T35" fmla="*/ 384 h 394"/>
                <a:gd name="T36" fmla="*/ 157 w 219"/>
                <a:gd name="T37" fmla="*/ 394 h 394"/>
                <a:gd name="T38" fmla="*/ 136 w 219"/>
                <a:gd name="T39" fmla="*/ 381 h 394"/>
                <a:gd name="T40" fmla="*/ 117 w 219"/>
                <a:gd name="T41" fmla="*/ 350 h 394"/>
                <a:gd name="T42" fmla="*/ 70 w 219"/>
                <a:gd name="T43" fmla="*/ 277 h 394"/>
                <a:gd name="T44" fmla="*/ 36 w 219"/>
                <a:gd name="T45" fmla="*/ 245 h 394"/>
                <a:gd name="T46" fmla="*/ 12 w 219"/>
                <a:gd name="T47" fmla="*/ 178 h 394"/>
                <a:gd name="T48" fmla="*/ 0 w 219"/>
                <a:gd name="T49" fmla="*/ 92 h 394"/>
                <a:gd name="T50" fmla="*/ 6 w 219"/>
                <a:gd name="T51" fmla="*/ 42 h 394"/>
                <a:gd name="T52" fmla="*/ 15 w 219"/>
                <a:gd name="T53" fmla="*/ 19 h 394"/>
                <a:gd name="T54" fmla="*/ 31 w 219"/>
                <a:gd name="T55" fmla="*/ 0 h 394"/>
                <a:gd name="T56" fmla="*/ 31 w 219"/>
                <a:gd name="T57" fmla="*/ 0 h 39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19"/>
                <a:gd name="T88" fmla="*/ 0 h 394"/>
                <a:gd name="T89" fmla="*/ 219 w 219"/>
                <a:gd name="T90" fmla="*/ 394 h 39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19" h="394">
                  <a:moveTo>
                    <a:pt x="31" y="0"/>
                  </a:moveTo>
                  <a:lnTo>
                    <a:pt x="20" y="42"/>
                  </a:lnTo>
                  <a:lnTo>
                    <a:pt x="54" y="70"/>
                  </a:lnTo>
                  <a:lnTo>
                    <a:pt x="63" y="145"/>
                  </a:lnTo>
                  <a:lnTo>
                    <a:pt x="44" y="158"/>
                  </a:lnTo>
                  <a:lnTo>
                    <a:pt x="64" y="229"/>
                  </a:lnTo>
                  <a:lnTo>
                    <a:pt x="113" y="241"/>
                  </a:lnTo>
                  <a:lnTo>
                    <a:pt x="176" y="224"/>
                  </a:lnTo>
                  <a:lnTo>
                    <a:pt x="145" y="245"/>
                  </a:lnTo>
                  <a:lnTo>
                    <a:pt x="98" y="269"/>
                  </a:lnTo>
                  <a:lnTo>
                    <a:pt x="117" y="289"/>
                  </a:lnTo>
                  <a:lnTo>
                    <a:pt x="167" y="264"/>
                  </a:lnTo>
                  <a:lnTo>
                    <a:pt x="204" y="246"/>
                  </a:lnTo>
                  <a:lnTo>
                    <a:pt x="219" y="241"/>
                  </a:lnTo>
                  <a:lnTo>
                    <a:pt x="219" y="292"/>
                  </a:lnTo>
                  <a:lnTo>
                    <a:pt x="198" y="322"/>
                  </a:lnTo>
                  <a:lnTo>
                    <a:pt x="175" y="341"/>
                  </a:lnTo>
                  <a:lnTo>
                    <a:pt x="189" y="384"/>
                  </a:lnTo>
                  <a:lnTo>
                    <a:pt x="157" y="394"/>
                  </a:lnTo>
                  <a:lnTo>
                    <a:pt x="136" y="381"/>
                  </a:lnTo>
                  <a:lnTo>
                    <a:pt x="117" y="350"/>
                  </a:lnTo>
                  <a:lnTo>
                    <a:pt x="70" y="277"/>
                  </a:lnTo>
                  <a:lnTo>
                    <a:pt x="36" y="245"/>
                  </a:lnTo>
                  <a:lnTo>
                    <a:pt x="12" y="178"/>
                  </a:lnTo>
                  <a:lnTo>
                    <a:pt x="0" y="92"/>
                  </a:lnTo>
                  <a:lnTo>
                    <a:pt x="6" y="42"/>
                  </a:lnTo>
                  <a:lnTo>
                    <a:pt x="15" y="19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59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00" name="Freeform 52"/>
            <p:cNvSpPr>
              <a:spLocks/>
            </p:cNvSpPr>
            <p:nvPr/>
          </p:nvSpPr>
          <p:spPr bwMode="auto">
            <a:xfrm>
              <a:off x="87" y="3439"/>
              <a:ext cx="103" cy="67"/>
            </a:xfrm>
            <a:custGeom>
              <a:avLst/>
              <a:gdLst>
                <a:gd name="T0" fmla="*/ 0 w 103"/>
                <a:gd name="T1" fmla="*/ 0 h 67"/>
                <a:gd name="T2" fmla="*/ 27 w 103"/>
                <a:gd name="T3" fmla="*/ 17 h 67"/>
                <a:gd name="T4" fmla="*/ 41 w 103"/>
                <a:gd name="T5" fmla="*/ 44 h 67"/>
                <a:gd name="T6" fmla="*/ 103 w 103"/>
                <a:gd name="T7" fmla="*/ 56 h 67"/>
                <a:gd name="T8" fmla="*/ 71 w 103"/>
                <a:gd name="T9" fmla="*/ 67 h 67"/>
                <a:gd name="T10" fmla="*/ 37 w 103"/>
                <a:gd name="T11" fmla="*/ 58 h 67"/>
                <a:gd name="T12" fmla="*/ 23 w 103"/>
                <a:gd name="T13" fmla="*/ 51 h 67"/>
                <a:gd name="T14" fmla="*/ 0 w 103"/>
                <a:gd name="T15" fmla="*/ 0 h 67"/>
                <a:gd name="T16" fmla="*/ 0 w 103"/>
                <a:gd name="T17" fmla="*/ 0 h 6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3"/>
                <a:gd name="T28" fmla="*/ 0 h 67"/>
                <a:gd name="T29" fmla="*/ 103 w 103"/>
                <a:gd name="T30" fmla="*/ 67 h 6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3" h="67">
                  <a:moveTo>
                    <a:pt x="0" y="0"/>
                  </a:moveTo>
                  <a:lnTo>
                    <a:pt x="27" y="17"/>
                  </a:lnTo>
                  <a:lnTo>
                    <a:pt x="41" y="44"/>
                  </a:lnTo>
                  <a:lnTo>
                    <a:pt x="103" y="56"/>
                  </a:lnTo>
                  <a:lnTo>
                    <a:pt x="71" y="67"/>
                  </a:lnTo>
                  <a:lnTo>
                    <a:pt x="37" y="58"/>
                  </a:lnTo>
                  <a:lnTo>
                    <a:pt x="23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6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01" name="Freeform 53"/>
            <p:cNvSpPr>
              <a:spLocks/>
            </p:cNvSpPr>
            <p:nvPr/>
          </p:nvSpPr>
          <p:spPr bwMode="auto">
            <a:xfrm>
              <a:off x="178" y="3498"/>
              <a:ext cx="155" cy="38"/>
            </a:xfrm>
            <a:custGeom>
              <a:avLst/>
              <a:gdLst>
                <a:gd name="T0" fmla="*/ 0 w 155"/>
                <a:gd name="T1" fmla="*/ 18 h 38"/>
                <a:gd name="T2" fmla="*/ 41 w 155"/>
                <a:gd name="T3" fmla="*/ 17 h 38"/>
                <a:gd name="T4" fmla="*/ 135 w 155"/>
                <a:gd name="T5" fmla="*/ 0 h 38"/>
                <a:gd name="T6" fmla="*/ 155 w 155"/>
                <a:gd name="T7" fmla="*/ 15 h 38"/>
                <a:gd name="T8" fmla="*/ 129 w 155"/>
                <a:gd name="T9" fmla="*/ 13 h 38"/>
                <a:gd name="T10" fmla="*/ 96 w 155"/>
                <a:gd name="T11" fmla="*/ 21 h 38"/>
                <a:gd name="T12" fmla="*/ 61 w 155"/>
                <a:gd name="T13" fmla="*/ 29 h 38"/>
                <a:gd name="T14" fmla="*/ 31 w 155"/>
                <a:gd name="T15" fmla="*/ 38 h 38"/>
                <a:gd name="T16" fmla="*/ 0 w 155"/>
                <a:gd name="T17" fmla="*/ 18 h 38"/>
                <a:gd name="T18" fmla="*/ 0 w 155"/>
                <a:gd name="T19" fmla="*/ 18 h 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5"/>
                <a:gd name="T31" fmla="*/ 0 h 38"/>
                <a:gd name="T32" fmla="*/ 155 w 155"/>
                <a:gd name="T33" fmla="*/ 38 h 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5" h="38">
                  <a:moveTo>
                    <a:pt x="0" y="18"/>
                  </a:moveTo>
                  <a:lnTo>
                    <a:pt x="41" y="17"/>
                  </a:lnTo>
                  <a:lnTo>
                    <a:pt x="135" y="0"/>
                  </a:lnTo>
                  <a:lnTo>
                    <a:pt x="155" y="15"/>
                  </a:lnTo>
                  <a:lnTo>
                    <a:pt x="129" y="13"/>
                  </a:lnTo>
                  <a:lnTo>
                    <a:pt x="96" y="21"/>
                  </a:lnTo>
                  <a:lnTo>
                    <a:pt x="61" y="29"/>
                  </a:lnTo>
                  <a:lnTo>
                    <a:pt x="31" y="3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8529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02" name="Freeform 54"/>
            <p:cNvSpPr>
              <a:spLocks/>
            </p:cNvSpPr>
            <p:nvPr/>
          </p:nvSpPr>
          <p:spPr bwMode="auto">
            <a:xfrm>
              <a:off x="127" y="3274"/>
              <a:ext cx="221" cy="103"/>
            </a:xfrm>
            <a:custGeom>
              <a:avLst/>
              <a:gdLst>
                <a:gd name="T0" fmla="*/ 63 w 221"/>
                <a:gd name="T1" fmla="*/ 103 h 103"/>
                <a:gd name="T2" fmla="*/ 152 w 221"/>
                <a:gd name="T3" fmla="*/ 102 h 103"/>
                <a:gd name="T4" fmla="*/ 198 w 221"/>
                <a:gd name="T5" fmla="*/ 90 h 103"/>
                <a:gd name="T6" fmla="*/ 221 w 221"/>
                <a:gd name="T7" fmla="*/ 68 h 103"/>
                <a:gd name="T8" fmla="*/ 186 w 221"/>
                <a:gd name="T9" fmla="*/ 68 h 103"/>
                <a:gd name="T10" fmla="*/ 146 w 221"/>
                <a:gd name="T11" fmla="*/ 53 h 103"/>
                <a:gd name="T12" fmla="*/ 125 w 221"/>
                <a:gd name="T13" fmla="*/ 22 h 103"/>
                <a:gd name="T14" fmla="*/ 120 w 221"/>
                <a:gd name="T15" fmla="*/ 0 h 103"/>
                <a:gd name="T16" fmla="*/ 119 w 221"/>
                <a:gd name="T17" fmla="*/ 51 h 103"/>
                <a:gd name="T18" fmla="*/ 132 w 221"/>
                <a:gd name="T19" fmla="*/ 68 h 103"/>
                <a:gd name="T20" fmla="*/ 74 w 221"/>
                <a:gd name="T21" fmla="*/ 57 h 103"/>
                <a:gd name="T22" fmla="*/ 1 w 221"/>
                <a:gd name="T23" fmla="*/ 49 h 103"/>
                <a:gd name="T24" fmla="*/ 31 w 221"/>
                <a:gd name="T25" fmla="*/ 79 h 103"/>
                <a:gd name="T26" fmla="*/ 0 w 221"/>
                <a:gd name="T27" fmla="*/ 80 h 103"/>
                <a:gd name="T28" fmla="*/ 46 w 221"/>
                <a:gd name="T29" fmla="*/ 89 h 103"/>
                <a:gd name="T30" fmla="*/ 63 w 221"/>
                <a:gd name="T31" fmla="*/ 103 h 103"/>
                <a:gd name="T32" fmla="*/ 63 w 221"/>
                <a:gd name="T33" fmla="*/ 103 h 10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21"/>
                <a:gd name="T52" fmla="*/ 0 h 103"/>
                <a:gd name="T53" fmla="*/ 221 w 221"/>
                <a:gd name="T54" fmla="*/ 103 h 10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21" h="103">
                  <a:moveTo>
                    <a:pt x="63" y="103"/>
                  </a:moveTo>
                  <a:lnTo>
                    <a:pt x="152" y="102"/>
                  </a:lnTo>
                  <a:lnTo>
                    <a:pt x="198" y="90"/>
                  </a:lnTo>
                  <a:lnTo>
                    <a:pt x="221" y="68"/>
                  </a:lnTo>
                  <a:lnTo>
                    <a:pt x="186" y="68"/>
                  </a:lnTo>
                  <a:lnTo>
                    <a:pt x="146" y="53"/>
                  </a:lnTo>
                  <a:lnTo>
                    <a:pt x="125" y="22"/>
                  </a:lnTo>
                  <a:lnTo>
                    <a:pt x="120" y="0"/>
                  </a:lnTo>
                  <a:lnTo>
                    <a:pt x="119" y="51"/>
                  </a:lnTo>
                  <a:lnTo>
                    <a:pt x="132" y="68"/>
                  </a:lnTo>
                  <a:lnTo>
                    <a:pt x="74" y="57"/>
                  </a:lnTo>
                  <a:lnTo>
                    <a:pt x="1" y="49"/>
                  </a:lnTo>
                  <a:lnTo>
                    <a:pt x="31" y="79"/>
                  </a:lnTo>
                  <a:lnTo>
                    <a:pt x="0" y="80"/>
                  </a:lnTo>
                  <a:lnTo>
                    <a:pt x="46" y="89"/>
                  </a:lnTo>
                  <a:lnTo>
                    <a:pt x="63" y="103"/>
                  </a:lnTo>
                  <a:close/>
                </a:path>
              </a:pathLst>
            </a:custGeom>
            <a:solidFill>
              <a:srgbClr val="C76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03" name="Freeform 55"/>
            <p:cNvSpPr>
              <a:spLocks/>
            </p:cNvSpPr>
            <p:nvPr/>
          </p:nvSpPr>
          <p:spPr bwMode="auto">
            <a:xfrm>
              <a:off x="259" y="2434"/>
              <a:ext cx="150" cy="375"/>
            </a:xfrm>
            <a:custGeom>
              <a:avLst/>
              <a:gdLst>
                <a:gd name="T0" fmla="*/ 4 w 150"/>
                <a:gd name="T1" fmla="*/ 0 h 375"/>
                <a:gd name="T2" fmla="*/ 11 w 150"/>
                <a:gd name="T3" fmla="*/ 48 h 375"/>
                <a:gd name="T4" fmla="*/ 33 w 150"/>
                <a:gd name="T5" fmla="*/ 100 h 375"/>
                <a:gd name="T6" fmla="*/ 18 w 150"/>
                <a:gd name="T7" fmla="*/ 113 h 375"/>
                <a:gd name="T8" fmla="*/ 37 w 150"/>
                <a:gd name="T9" fmla="*/ 176 h 375"/>
                <a:gd name="T10" fmla="*/ 70 w 150"/>
                <a:gd name="T11" fmla="*/ 219 h 375"/>
                <a:gd name="T12" fmla="*/ 97 w 150"/>
                <a:gd name="T13" fmla="*/ 262 h 375"/>
                <a:gd name="T14" fmla="*/ 143 w 150"/>
                <a:gd name="T15" fmla="*/ 320 h 375"/>
                <a:gd name="T16" fmla="*/ 150 w 150"/>
                <a:gd name="T17" fmla="*/ 375 h 375"/>
                <a:gd name="T18" fmla="*/ 124 w 150"/>
                <a:gd name="T19" fmla="*/ 327 h 375"/>
                <a:gd name="T20" fmla="*/ 101 w 150"/>
                <a:gd name="T21" fmla="*/ 298 h 375"/>
                <a:gd name="T22" fmla="*/ 66 w 150"/>
                <a:gd name="T23" fmla="*/ 243 h 375"/>
                <a:gd name="T24" fmla="*/ 50 w 150"/>
                <a:gd name="T25" fmla="*/ 224 h 375"/>
                <a:gd name="T26" fmla="*/ 27 w 150"/>
                <a:gd name="T27" fmla="*/ 195 h 375"/>
                <a:gd name="T28" fmla="*/ 11 w 150"/>
                <a:gd name="T29" fmla="*/ 149 h 375"/>
                <a:gd name="T30" fmla="*/ 1 w 150"/>
                <a:gd name="T31" fmla="*/ 88 h 375"/>
                <a:gd name="T32" fmla="*/ 0 w 150"/>
                <a:gd name="T33" fmla="*/ 41 h 375"/>
                <a:gd name="T34" fmla="*/ 4 w 150"/>
                <a:gd name="T35" fmla="*/ 0 h 375"/>
                <a:gd name="T36" fmla="*/ 4 w 150"/>
                <a:gd name="T37" fmla="*/ 0 h 37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0"/>
                <a:gd name="T58" fmla="*/ 0 h 375"/>
                <a:gd name="T59" fmla="*/ 150 w 150"/>
                <a:gd name="T60" fmla="*/ 375 h 37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0" h="375">
                  <a:moveTo>
                    <a:pt x="4" y="0"/>
                  </a:moveTo>
                  <a:lnTo>
                    <a:pt x="11" y="48"/>
                  </a:lnTo>
                  <a:lnTo>
                    <a:pt x="33" y="100"/>
                  </a:lnTo>
                  <a:lnTo>
                    <a:pt x="18" y="113"/>
                  </a:lnTo>
                  <a:lnTo>
                    <a:pt x="37" y="176"/>
                  </a:lnTo>
                  <a:lnTo>
                    <a:pt x="70" y="219"/>
                  </a:lnTo>
                  <a:lnTo>
                    <a:pt x="97" y="262"/>
                  </a:lnTo>
                  <a:lnTo>
                    <a:pt x="143" y="320"/>
                  </a:lnTo>
                  <a:lnTo>
                    <a:pt x="150" y="375"/>
                  </a:lnTo>
                  <a:lnTo>
                    <a:pt x="124" y="327"/>
                  </a:lnTo>
                  <a:lnTo>
                    <a:pt x="101" y="298"/>
                  </a:lnTo>
                  <a:lnTo>
                    <a:pt x="66" y="243"/>
                  </a:lnTo>
                  <a:lnTo>
                    <a:pt x="50" y="224"/>
                  </a:lnTo>
                  <a:lnTo>
                    <a:pt x="27" y="195"/>
                  </a:lnTo>
                  <a:lnTo>
                    <a:pt x="11" y="149"/>
                  </a:lnTo>
                  <a:lnTo>
                    <a:pt x="1" y="88"/>
                  </a:lnTo>
                  <a:lnTo>
                    <a:pt x="0" y="4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76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04" name="Freeform 56"/>
            <p:cNvSpPr>
              <a:spLocks/>
            </p:cNvSpPr>
            <p:nvPr/>
          </p:nvSpPr>
          <p:spPr bwMode="auto">
            <a:xfrm>
              <a:off x="158" y="3351"/>
              <a:ext cx="135" cy="25"/>
            </a:xfrm>
            <a:custGeom>
              <a:avLst/>
              <a:gdLst>
                <a:gd name="T0" fmla="*/ 41 w 135"/>
                <a:gd name="T1" fmla="*/ 24 h 25"/>
                <a:gd name="T2" fmla="*/ 21 w 135"/>
                <a:gd name="T3" fmla="*/ 12 h 25"/>
                <a:gd name="T4" fmla="*/ 0 w 135"/>
                <a:gd name="T5" fmla="*/ 0 h 25"/>
                <a:gd name="T6" fmla="*/ 56 w 135"/>
                <a:gd name="T7" fmla="*/ 12 h 25"/>
                <a:gd name="T8" fmla="*/ 114 w 135"/>
                <a:gd name="T9" fmla="*/ 12 h 25"/>
                <a:gd name="T10" fmla="*/ 135 w 135"/>
                <a:gd name="T11" fmla="*/ 22 h 25"/>
                <a:gd name="T12" fmla="*/ 49 w 135"/>
                <a:gd name="T13" fmla="*/ 25 h 25"/>
                <a:gd name="T14" fmla="*/ 41 w 135"/>
                <a:gd name="T15" fmla="*/ 24 h 25"/>
                <a:gd name="T16" fmla="*/ 41 w 135"/>
                <a:gd name="T17" fmla="*/ 24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5"/>
                <a:gd name="T28" fmla="*/ 0 h 25"/>
                <a:gd name="T29" fmla="*/ 135 w 13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5" h="25">
                  <a:moveTo>
                    <a:pt x="41" y="24"/>
                  </a:moveTo>
                  <a:lnTo>
                    <a:pt x="21" y="12"/>
                  </a:lnTo>
                  <a:lnTo>
                    <a:pt x="0" y="0"/>
                  </a:lnTo>
                  <a:lnTo>
                    <a:pt x="56" y="12"/>
                  </a:lnTo>
                  <a:lnTo>
                    <a:pt x="114" y="12"/>
                  </a:lnTo>
                  <a:lnTo>
                    <a:pt x="135" y="22"/>
                  </a:lnTo>
                  <a:lnTo>
                    <a:pt x="49" y="25"/>
                  </a:lnTo>
                  <a:lnTo>
                    <a:pt x="41" y="24"/>
                  </a:lnTo>
                  <a:close/>
                </a:path>
              </a:pathLst>
            </a:custGeom>
            <a:solidFill>
              <a:srgbClr val="8529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05" name="Freeform 57"/>
            <p:cNvSpPr>
              <a:spLocks/>
            </p:cNvSpPr>
            <p:nvPr/>
          </p:nvSpPr>
          <p:spPr bwMode="auto">
            <a:xfrm>
              <a:off x="131" y="3174"/>
              <a:ext cx="334" cy="54"/>
            </a:xfrm>
            <a:custGeom>
              <a:avLst/>
              <a:gdLst>
                <a:gd name="T0" fmla="*/ 0 w 334"/>
                <a:gd name="T1" fmla="*/ 17 h 54"/>
                <a:gd name="T2" fmla="*/ 30 w 334"/>
                <a:gd name="T3" fmla="*/ 36 h 54"/>
                <a:gd name="T4" fmla="*/ 110 w 334"/>
                <a:gd name="T5" fmla="*/ 30 h 54"/>
                <a:gd name="T6" fmla="*/ 139 w 334"/>
                <a:gd name="T7" fmla="*/ 31 h 54"/>
                <a:gd name="T8" fmla="*/ 219 w 334"/>
                <a:gd name="T9" fmla="*/ 46 h 54"/>
                <a:gd name="T10" fmla="*/ 265 w 334"/>
                <a:gd name="T11" fmla="*/ 54 h 54"/>
                <a:gd name="T12" fmla="*/ 319 w 334"/>
                <a:gd name="T13" fmla="*/ 46 h 54"/>
                <a:gd name="T14" fmla="*/ 334 w 334"/>
                <a:gd name="T15" fmla="*/ 30 h 54"/>
                <a:gd name="T16" fmla="*/ 290 w 334"/>
                <a:gd name="T17" fmla="*/ 43 h 54"/>
                <a:gd name="T18" fmla="*/ 248 w 334"/>
                <a:gd name="T19" fmla="*/ 40 h 54"/>
                <a:gd name="T20" fmla="*/ 265 w 334"/>
                <a:gd name="T21" fmla="*/ 17 h 54"/>
                <a:gd name="T22" fmla="*/ 238 w 334"/>
                <a:gd name="T23" fmla="*/ 31 h 54"/>
                <a:gd name="T24" fmla="*/ 205 w 334"/>
                <a:gd name="T25" fmla="*/ 23 h 54"/>
                <a:gd name="T26" fmla="*/ 175 w 334"/>
                <a:gd name="T27" fmla="*/ 0 h 54"/>
                <a:gd name="T28" fmla="*/ 192 w 334"/>
                <a:gd name="T29" fmla="*/ 27 h 54"/>
                <a:gd name="T30" fmla="*/ 129 w 334"/>
                <a:gd name="T31" fmla="*/ 21 h 54"/>
                <a:gd name="T32" fmla="*/ 60 w 334"/>
                <a:gd name="T33" fmla="*/ 19 h 54"/>
                <a:gd name="T34" fmla="*/ 0 w 334"/>
                <a:gd name="T35" fmla="*/ 17 h 54"/>
                <a:gd name="T36" fmla="*/ 0 w 334"/>
                <a:gd name="T37" fmla="*/ 17 h 5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34"/>
                <a:gd name="T58" fmla="*/ 0 h 54"/>
                <a:gd name="T59" fmla="*/ 334 w 334"/>
                <a:gd name="T60" fmla="*/ 54 h 5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34" h="54">
                  <a:moveTo>
                    <a:pt x="0" y="17"/>
                  </a:moveTo>
                  <a:lnTo>
                    <a:pt x="30" y="36"/>
                  </a:lnTo>
                  <a:lnTo>
                    <a:pt x="110" y="30"/>
                  </a:lnTo>
                  <a:lnTo>
                    <a:pt x="139" y="31"/>
                  </a:lnTo>
                  <a:lnTo>
                    <a:pt x="219" y="46"/>
                  </a:lnTo>
                  <a:lnTo>
                    <a:pt x="265" y="54"/>
                  </a:lnTo>
                  <a:lnTo>
                    <a:pt x="319" y="46"/>
                  </a:lnTo>
                  <a:lnTo>
                    <a:pt x="334" y="30"/>
                  </a:lnTo>
                  <a:lnTo>
                    <a:pt x="290" y="43"/>
                  </a:lnTo>
                  <a:lnTo>
                    <a:pt x="248" y="40"/>
                  </a:lnTo>
                  <a:lnTo>
                    <a:pt x="265" y="17"/>
                  </a:lnTo>
                  <a:lnTo>
                    <a:pt x="238" y="31"/>
                  </a:lnTo>
                  <a:lnTo>
                    <a:pt x="205" y="23"/>
                  </a:lnTo>
                  <a:lnTo>
                    <a:pt x="175" y="0"/>
                  </a:lnTo>
                  <a:lnTo>
                    <a:pt x="192" y="27"/>
                  </a:lnTo>
                  <a:lnTo>
                    <a:pt x="129" y="21"/>
                  </a:lnTo>
                  <a:lnTo>
                    <a:pt x="60" y="19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C76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06" name="Freeform 58"/>
            <p:cNvSpPr>
              <a:spLocks/>
            </p:cNvSpPr>
            <p:nvPr/>
          </p:nvSpPr>
          <p:spPr bwMode="auto">
            <a:xfrm>
              <a:off x="67" y="2919"/>
              <a:ext cx="406" cy="167"/>
            </a:xfrm>
            <a:custGeom>
              <a:avLst/>
              <a:gdLst>
                <a:gd name="T0" fmla="*/ 14 w 406"/>
                <a:gd name="T1" fmla="*/ 0 h 167"/>
                <a:gd name="T2" fmla="*/ 26 w 406"/>
                <a:gd name="T3" fmla="*/ 47 h 167"/>
                <a:gd name="T4" fmla="*/ 73 w 406"/>
                <a:gd name="T5" fmla="*/ 70 h 167"/>
                <a:gd name="T6" fmla="*/ 107 w 406"/>
                <a:gd name="T7" fmla="*/ 79 h 167"/>
                <a:gd name="T8" fmla="*/ 140 w 406"/>
                <a:gd name="T9" fmla="*/ 102 h 167"/>
                <a:gd name="T10" fmla="*/ 226 w 406"/>
                <a:gd name="T11" fmla="*/ 106 h 167"/>
                <a:gd name="T12" fmla="*/ 276 w 406"/>
                <a:gd name="T13" fmla="*/ 115 h 167"/>
                <a:gd name="T14" fmla="*/ 325 w 406"/>
                <a:gd name="T15" fmla="*/ 125 h 167"/>
                <a:gd name="T16" fmla="*/ 375 w 406"/>
                <a:gd name="T17" fmla="*/ 149 h 167"/>
                <a:gd name="T18" fmla="*/ 406 w 406"/>
                <a:gd name="T19" fmla="*/ 152 h 167"/>
                <a:gd name="T20" fmla="*/ 399 w 406"/>
                <a:gd name="T21" fmla="*/ 167 h 167"/>
                <a:gd name="T22" fmla="*/ 377 w 406"/>
                <a:gd name="T23" fmla="*/ 163 h 167"/>
                <a:gd name="T24" fmla="*/ 339 w 406"/>
                <a:gd name="T25" fmla="*/ 142 h 167"/>
                <a:gd name="T26" fmla="*/ 275 w 406"/>
                <a:gd name="T27" fmla="*/ 125 h 167"/>
                <a:gd name="T28" fmla="*/ 189 w 406"/>
                <a:gd name="T29" fmla="*/ 119 h 167"/>
                <a:gd name="T30" fmla="*/ 133 w 406"/>
                <a:gd name="T31" fmla="*/ 113 h 167"/>
                <a:gd name="T32" fmla="*/ 114 w 406"/>
                <a:gd name="T33" fmla="*/ 106 h 167"/>
                <a:gd name="T34" fmla="*/ 74 w 406"/>
                <a:gd name="T35" fmla="*/ 86 h 167"/>
                <a:gd name="T36" fmla="*/ 43 w 406"/>
                <a:gd name="T37" fmla="*/ 69 h 167"/>
                <a:gd name="T38" fmla="*/ 7 w 406"/>
                <a:gd name="T39" fmla="*/ 80 h 167"/>
                <a:gd name="T40" fmla="*/ 0 w 406"/>
                <a:gd name="T41" fmla="*/ 54 h 167"/>
                <a:gd name="T42" fmla="*/ 3 w 406"/>
                <a:gd name="T43" fmla="*/ 12 h 167"/>
                <a:gd name="T44" fmla="*/ 14 w 406"/>
                <a:gd name="T45" fmla="*/ 0 h 167"/>
                <a:gd name="T46" fmla="*/ 14 w 406"/>
                <a:gd name="T47" fmla="*/ 0 h 16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06"/>
                <a:gd name="T73" fmla="*/ 0 h 167"/>
                <a:gd name="T74" fmla="*/ 406 w 406"/>
                <a:gd name="T75" fmla="*/ 167 h 16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06" h="167">
                  <a:moveTo>
                    <a:pt x="14" y="0"/>
                  </a:moveTo>
                  <a:lnTo>
                    <a:pt x="26" y="47"/>
                  </a:lnTo>
                  <a:lnTo>
                    <a:pt x="73" y="70"/>
                  </a:lnTo>
                  <a:lnTo>
                    <a:pt x="107" y="79"/>
                  </a:lnTo>
                  <a:lnTo>
                    <a:pt x="140" y="102"/>
                  </a:lnTo>
                  <a:lnTo>
                    <a:pt x="226" y="106"/>
                  </a:lnTo>
                  <a:lnTo>
                    <a:pt x="276" y="115"/>
                  </a:lnTo>
                  <a:lnTo>
                    <a:pt x="325" y="125"/>
                  </a:lnTo>
                  <a:lnTo>
                    <a:pt x="375" y="149"/>
                  </a:lnTo>
                  <a:lnTo>
                    <a:pt x="406" y="152"/>
                  </a:lnTo>
                  <a:lnTo>
                    <a:pt x="399" y="167"/>
                  </a:lnTo>
                  <a:lnTo>
                    <a:pt x="377" y="163"/>
                  </a:lnTo>
                  <a:lnTo>
                    <a:pt x="339" y="142"/>
                  </a:lnTo>
                  <a:lnTo>
                    <a:pt x="275" y="125"/>
                  </a:lnTo>
                  <a:lnTo>
                    <a:pt x="189" y="119"/>
                  </a:lnTo>
                  <a:lnTo>
                    <a:pt x="133" y="113"/>
                  </a:lnTo>
                  <a:lnTo>
                    <a:pt x="114" y="106"/>
                  </a:lnTo>
                  <a:lnTo>
                    <a:pt x="74" y="86"/>
                  </a:lnTo>
                  <a:lnTo>
                    <a:pt x="43" y="69"/>
                  </a:lnTo>
                  <a:lnTo>
                    <a:pt x="7" y="80"/>
                  </a:lnTo>
                  <a:lnTo>
                    <a:pt x="0" y="54"/>
                  </a:lnTo>
                  <a:lnTo>
                    <a:pt x="3" y="1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C76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07" name="Freeform 59"/>
            <p:cNvSpPr>
              <a:spLocks/>
            </p:cNvSpPr>
            <p:nvPr/>
          </p:nvSpPr>
          <p:spPr bwMode="auto">
            <a:xfrm>
              <a:off x="410" y="3172"/>
              <a:ext cx="429" cy="682"/>
            </a:xfrm>
            <a:custGeom>
              <a:avLst/>
              <a:gdLst>
                <a:gd name="T0" fmla="*/ 261 w 429"/>
                <a:gd name="T1" fmla="*/ 0 h 682"/>
                <a:gd name="T2" fmla="*/ 366 w 429"/>
                <a:gd name="T3" fmla="*/ 54 h 682"/>
                <a:gd name="T4" fmla="*/ 408 w 429"/>
                <a:gd name="T5" fmla="*/ 208 h 682"/>
                <a:gd name="T6" fmla="*/ 373 w 429"/>
                <a:gd name="T7" fmla="*/ 398 h 682"/>
                <a:gd name="T8" fmla="*/ 366 w 429"/>
                <a:gd name="T9" fmla="*/ 425 h 682"/>
                <a:gd name="T10" fmla="*/ 360 w 429"/>
                <a:gd name="T11" fmla="*/ 454 h 682"/>
                <a:gd name="T12" fmla="*/ 351 w 429"/>
                <a:gd name="T13" fmla="*/ 489 h 682"/>
                <a:gd name="T14" fmla="*/ 341 w 429"/>
                <a:gd name="T15" fmla="*/ 525 h 682"/>
                <a:gd name="T16" fmla="*/ 329 w 429"/>
                <a:gd name="T17" fmla="*/ 560 h 682"/>
                <a:gd name="T18" fmla="*/ 316 w 429"/>
                <a:gd name="T19" fmla="*/ 588 h 682"/>
                <a:gd name="T20" fmla="*/ 303 w 429"/>
                <a:gd name="T21" fmla="*/ 609 h 682"/>
                <a:gd name="T22" fmla="*/ 288 w 429"/>
                <a:gd name="T23" fmla="*/ 623 h 682"/>
                <a:gd name="T24" fmla="*/ 271 w 429"/>
                <a:gd name="T25" fmla="*/ 634 h 682"/>
                <a:gd name="T26" fmla="*/ 255 w 429"/>
                <a:gd name="T27" fmla="*/ 643 h 682"/>
                <a:gd name="T28" fmla="*/ 237 w 429"/>
                <a:gd name="T29" fmla="*/ 651 h 682"/>
                <a:gd name="T30" fmla="*/ 210 w 429"/>
                <a:gd name="T31" fmla="*/ 660 h 682"/>
                <a:gd name="T32" fmla="*/ 198 w 429"/>
                <a:gd name="T33" fmla="*/ 663 h 682"/>
                <a:gd name="T34" fmla="*/ 98 w 429"/>
                <a:gd name="T35" fmla="*/ 584 h 682"/>
                <a:gd name="T36" fmla="*/ 20 w 429"/>
                <a:gd name="T37" fmla="*/ 347 h 682"/>
                <a:gd name="T38" fmla="*/ 0 w 429"/>
                <a:gd name="T39" fmla="*/ 353 h 682"/>
                <a:gd name="T40" fmla="*/ 72 w 429"/>
                <a:gd name="T41" fmla="*/ 566 h 682"/>
                <a:gd name="T42" fmla="*/ 79 w 429"/>
                <a:gd name="T43" fmla="*/ 576 h 682"/>
                <a:gd name="T44" fmla="*/ 97 w 429"/>
                <a:gd name="T45" fmla="*/ 597 h 682"/>
                <a:gd name="T46" fmla="*/ 107 w 429"/>
                <a:gd name="T47" fmla="*/ 610 h 682"/>
                <a:gd name="T48" fmla="*/ 120 w 429"/>
                <a:gd name="T49" fmla="*/ 623 h 682"/>
                <a:gd name="T50" fmla="*/ 145 w 429"/>
                <a:gd name="T51" fmla="*/ 642 h 682"/>
                <a:gd name="T52" fmla="*/ 166 w 429"/>
                <a:gd name="T53" fmla="*/ 656 h 682"/>
                <a:gd name="T54" fmla="*/ 187 w 429"/>
                <a:gd name="T55" fmla="*/ 669 h 682"/>
                <a:gd name="T56" fmla="*/ 207 w 429"/>
                <a:gd name="T57" fmla="*/ 682 h 682"/>
                <a:gd name="T58" fmla="*/ 292 w 429"/>
                <a:gd name="T59" fmla="*/ 642 h 682"/>
                <a:gd name="T60" fmla="*/ 342 w 429"/>
                <a:gd name="T61" fmla="*/ 564 h 682"/>
                <a:gd name="T62" fmla="*/ 351 w 429"/>
                <a:gd name="T63" fmla="*/ 530 h 682"/>
                <a:gd name="T64" fmla="*/ 360 w 429"/>
                <a:gd name="T65" fmla="*/ 496 h 682"/>
                <a:gd name="T66" fmla="*/ 370 w 429"/>
                <a:gd name="T67" fmla="*/ 454 h 682"/>
                <a:gd name="T68" fmla="*/ 381 w 429"/>
                <a:gd name="T69" fmla="*/ 412 h 682"/>
                <a:gd name="T70" fmla="*/ 392 w 429"/>
                <a:gd name="T71" fmla="*/ 371 h 682"/>
                <a:gd name="T72" fmla="*/ 406 w 429"/>
                <a:gd name="T73" fmla="*/ 316 h 682"/>
                <a:gd name="T74" fmla="*/ 421 w 429"/>
                <a:gd name="T75" fmla="*/ 240 h 682"/>
                <a:gd name="T76" fmla="*/ 429 w 429"/>
                <a:gd name="T77" fmla="*/ 192 h 682"/>
                <a:gd name="T78" fmla="*/ 390 w 429"/>
                <a:gd name="T79" fmla="*/ 72 h 682"/>
                <a:gd name="T80" fmla="*/ 378 w 429"/>
                <a:gd name="T81" fmla="*/ 39 h 682"/>
                <a:gd name="T82" fmla="*/ 317 w 429"/>
                <a:gd name="T83" fmla="*/ 11 h 682"/>
                <a:gd name="T84" fmla="*/ 261 w 429"/>
                <a:gd name="T85" fmla="*/ 0 h 682"/>
                <a:gd name="T86" fmla="*/ 261 w 429"/>
                <a:gd name="T87" fmla="*/ 0 h 68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29"/>
                <a:gd name="T133" fmla="*/ 0 h 682"/>
                <a:gd name="T134" fmla="*/ 429 w 429"/>
                <a:gd name="T135" fmla="*/ 682 h 68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29" h="682">
                  <a:moveTo>
                    <a:pt x="261" y="0"/>
                  </a:moveTo>
                  <a:lnTo>
                    <a:pt x="366" y="54"/>
                  </a:lnTo>
                  <a:lnTo>
                    <a:pt x="408" y="208"/>
                  </a:lnTo>
                  <a:lnTo>
                    <a:pt x="373" y="398"/>
                  </a:lnTo>
                  <a:lnTo>
                    <a:pt x="366" y="425"/>
                  </a:lnTo>
                  <a:lnTo>
                    <a:pt x="360" y="454"/>
                  </a:lnTo>
                  <a:lnTo>
                    <a:pt x="351" y="489"/>
                  </a:lnTo>
                  <a:lnTo>
                    <a:pt x="341" y="525"/>
                  </a:lnTo>
                  <a:lnTo>
                    <a:pt x="329" y="560"/>
                  </a:lnTo>
                  <a:lnTo>
                    <a:pt x="316" y="588"/>
                  </a:lnTo>
                  <a:lnTo>
                    <a:pt x="303" y="609"/>
                  </a:lnTo>
                  <a:lnTo>
                    <a:pt x="288" y="623"/>
                  </a:lnTo>
                  <a:lnTo>
                    <a:pt x="271" y="634"/>
                  </a:lnTo>
                  <a:lnTo>
                    <a:pt x="255" y="643"/>
                  </a:lnTo>
                  <a:lnTo>
                    <a:pt x="237" y="651"/>
                  </a:lnTo>
                  <a:lnTo>
                    <a:pt x="210" y="660"/>
                  </a:lnTo>
                  <a:lnTo>
                    <a:pt x="198" y="663"/>
                  </a:lnTo>
                  <a:lnTo>
                    <a:pt x="98" y="584"/>
                  </a:lnTo>
                  <a:lnTo>
                    <a:pt x="20" y="347"/>
                  </a:lnTo>
                  <a:lnTo>
                    <a:pt x="0" y="353"/>
                  </a:lnTo>
                  <a:lnTo>
                    <a:pt x="72" y="566"/>
                  </a:lnTo>
                  <a:lnTo>
                    <a:pt x="79" y="576"/>
                  </a:lnTo>
                  <a:lnTo>
                    <a:pt x="97" y="597"/>
                  </a:lnTo>
                  <a:lnTo>
                    <a:pt x="107" y="610"/>
                  </a:lnTo>
                  <a:lnTo>
                    <a:pt x="120" y="623"/>
                  </a:lnTo>
                  <a:lnTo>
                    <a:pt x="145" y="642"/>
                  </a:lnTo>
                  <a:lnTo>
                    <a:pt x="166" y="656"/>
                  </a:lnTo>
                  <a:lnTo>
                    <a:pt x="187" y="669"/>
                  </a:lnTo>
                  <a:lnTo>
                    <a:pt x="207" y="682"/>
                  </a:lnTo>
                  <a:lnTo>
                    <a:pt x="292" y="642"/>
                  </a:lnTo>
                  <a:lnTo>
                    <a:pt x="342" y="564"/>
                  </a:lnTo>
                  <a:lnTo>
                    <a:pt x="351" y="530"/>
                  </a:lnTo>
                  <a:lnTo>
                    <a:pt x="360" y="496"/>
                  </a:lnTo>
                  <a:lnTo>
                    <a:pt x="370" y="454"/>
                  </a:lnTo>
                  <a:lnTo>
                    <a:pt x="381" y="412"/>
                  </a:lnTo>
                  <a:lnTo>
                    <a:pt x="392" y="371"/>
                  </a:lnTo>
                  <a:lnTo>
                    <a:pt x="406" y="316"/>
                  </a:lnTo>
                  <a:lnTo>
                    <a:pt x="421" y="240"/>
                  </a:lnTo>
                  <a:lnTo>
                    <a:pt x="429" y="192"/>
                  </a:lnTo>
                  <a:lnTo>
                    <a:pt x="390" y="72"/>
                  </a:lnTo>
                  <a:lnTo>
                    <a:pt x="378" y="39"/>
                  </a:lnTo>
                  <a:lnTo>
                    <a:pt x="317" y="11"/>
                  </a:lnTo>
                  <a:lnTo>
                    <a:pt x="26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08" name="Freeform 60"/>
            <p:cNvSpPr>
              <a:spLocks/>
            </p:cNvSpPr>
            <p:nvPr/>
          </p:nvSpPr>
          <p:spPr bwMode="auto">
            <a:xfrm>
              <a:off x="780" y="3201"/>
              <a:ext cx="353" cy="100"/>
            </a:xfrm>
            <a:custGeom>
              <a:avLst/>
              <a:gdLst>
                <a:gd name="T0" fmla="*/ 0 w 353"/>
                <a:gd name="T1" fmla="*/ 4 h 100"/>
                <a:gd name="T2" fmla="*/ 143 w 353"/>
                <a:gd name="T3" fmla="*/ 52 h 100"/>
                <a:gd name="T4" fmla="*/ 151 w 353"/>
                <a:gd name="T5" fmla="*/ 58 h 100"/>
                <a:gd name="T6" fmla="*/ 168 w 353"/>
                <a:gd name="T7" fmla="*/ 70 h 100"/>
                <a:gd name="T8" fmla="*/ 187 w 353"/>
                <a:gd name="T9" fmla="*/ 76 h 100"/>
                <a:gd name="T10" fmla="*/ 201 w 353"/>
                <a:gd name="T11" fmla="*/ 67 h 100"/>
                <a:gd name="T12" fmla="*/ 210 w 353"/>
                <a:gd name="T13" fmla="*/ 50 h 100"/>
                <a:gd name="T14" fmla="*/ 220 w 353"/>
                <a:gd name="T15" fmla="*/ 40 h 100"/>
                <a:gd name="T16" fmla="*/ 231 w 353"/>
                <a:gd name="T17" fmla="*/ 34 h 100"/>
                <a:gd name="T18" fmla="*/ 275 w 353"/>
                <a:gd name="T19" fmla="*/ 37 h 100"/>
                <a:gd name="T20" fmla="*/ 353 w 353"/>
                <a:gd name="T21" fmla="*/ 0 h 100"/>
                <a:gd name="T22" fmla="*/ 311 w 353"/>
                <a:gd name="T23" fmla="*/ 43 h 100"/>
                <a:gd name="T24" fmla="*/ 279 w 353"/>
                <a:gd name="T25" fmla="*/ 52 h 100"/>
                <a:gd name="T26" fmla="*/ 237 w 353"/>
                <a:gd name="T27" fmla="*/ 52 h 100"/>
                <a:gd name="T28" fmla="*/ 201 w 353"/>
                <a:gd name="T29" fmla="*/ 100 h 100"/>
                <a:gd name="T30" fmla="*/ 99 w 353"/>
                <a:gd name="T31" fmla="*/ 49 h 100"/>
                <a:gd name="T32" fmla="*/ 0 w 353"/>
                <a:gd name="T33" fmla="*/ 4 h 100"/>
                <a:gd name="T34" fmla="*/ 0 w 353"/>
                <a:gd name="T35" fmla="*/ 4 h 1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53"/>
                <a:gd name="T55" fmla="*/ 0 h 100"/>
                <a:gd name="T56" fmla="*/ 353 w 353"/>
                <a:gd name="T57" fmla="*/ 100 h 10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53" h="100">
                  <a:moveTo>
                    <a:pt x="0" y="4"/>
                  </a:moveTo>
                  <a:lnTo>
                    <a:pt x="143" y="52"/>
                  </a:lnTo>
                  <a:lnTo>
                    <a:pt x="151" y="58"/>
                  </a:lnTo>
                  <a:lnTo>
                    <a:pt x="168" y="70"/>
                  </a:lnTo>
                  <a:lnTo>
                    <a:pt x="187" y="76"/>
                  </a:lnTo>
                  <a:lnTo>
                    <a:pt x="201" y="67"/>
                  </a:lnTo>
                  <a:lnTo>
                    <a:pt x="210" y="50"/>
                  </a:lnTo>
                  <a:lnTo>
                    <a:pt x="220" y="40"/>
                  </a:lnTo>
                  <a:lnTo>
                    <a:pt x="231" y="34"/>
                  </a:lnTo>
                  <a:lnTo>
                    <a:pt x="275" y="37"/>
                  </a:lnTo>
                  <a:lnTo>
                    <a:pt x="353" y="0"/>
                  </a:lnTo>
                  <a:lnTo>
                    <a:pt x="311" y="43"/>
                  </a:lnTo>
                  <a:lnTo>
                    <a:pt x="279" y="52"/>
                  </a:lnTo>
                  <a:lnTo>
                    <a:pt x="237" y="52"/>
                  </a:lnTo>
                  <a:lnTo>
                    <a:pt x="201" y="100"/>
                  </a:lnTo>
                  <a:lnTo>
                    <a:pt x="99" y="49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09" name="Freeform 61"/>
            <p:cNvSpPr>
              <a:spLocks/>
            </p:cNvSpPr>
            <p:nvPr/>
          </p:nvSpPr>
          <p:spPr bwMode="auto">
            <a:xfrm>
              <a:off x="566" y="3642"/>
              <a:ext cx="580" cy="304"/>
            </a:xfrm>
            <a:custGeom>
              <a:avLst/>
              <a:gdLst>
                <a:gd name="T0" fmla="*/ 0 w 580"/>
                <a:gd name="T1" fmla="*/ 178 h 304"/>
                <a:gd name="T2" fmla="*/ 225 w 580"/>
                <a:gd name="T3" fmla="*/ 284 h 304"/>
                <a:gd name="T4" fmla="*/ 315 w 580"/>
                <a:gd name="T5" fmla="*/ 304 h 304"/>
                <a:gd name="T6" fmla="*/ 570 w 580"/>
                <a:gd name="T7" fmla="*/ 205 h 304"/>
                <a:gd name="T8" fmla="*/ 580 w 580"/>
                <a:gd name="T9" fmla="*/ 169 h 304"/>
                <a:gd name="T10" fmla="*/ 573 w 580"/>
                <a:gd name="T11" fmla="*/ 176 h 304"/>
                <a:gd name="T12" fmla="*/ 557 w 580"/>
                <a:gd name="T13" fmla="*/ 189 h 304"/>
                <a:gd name="T14" fmla="*/ 542 w 580"/>
                <a:gd name="T15" fmla="*/ 199 h 304"/>
                <a:gd name="T16" fmla="*/ 534 w 580"/>
                <a:gd name="T17" fmla="*/ 193 h 304"/>
                <a:gd name="T18" fmla="*/ 534 w 580"/>
                <a:gd name="T19" fmla="*/ 0 h 304"/>
                <a:gd name="T20" fmla="*/ 451 w 580"/>
                <a:gd name="T21" fmla="*/ 230 h 304"/>
                <a:gd name="T22" fmla="*/ 427 w 580"/>
                <a:gd name="T23" fmla="*/ 235 h 304"/>
                <a:gd name="T24" fmla="*/ 424 w 580"/>
                <a:gd name="T25" fmla="*/ 139 h 304"/>
                <a:gd name="T26" fmla="*/ 339 w 580"/>
                <a:gd name="T27" fmla="*/ 253 h 304"/>
                <a:gd name="T28" fmla="*/ 255 w 580"/>
                <a:gd name="T29" fmla="*/ 284 h 304"/>
                <a:gd name="T30" fmla="*/ 72 w 580"/>
                <a:gd name="T31" fmla="*/ 196 h 304"/>
                <a:gd name="T32" fmla="*/ 0 w 580"/>
                <a:gd name="T33" fmla="*/ 178 h 304"/>
                <a:gd name="T34" fmla="*/ 0 w 580"/>
                <a:gd name="T35" fmla="*/ 178 h 3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0"/>
                <a:gd name="T55" fmla="*/ 0 h 304"/>
                <a:gd name="T56" fmla="*/ 580 w 580"/>
                <a:gd name="T57" fmla="*/ 304 h 3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0" h="304">
                  <a:moveTo>
                    <a:pt x="0" y="178"/>
                  </a:moveTo>
                  <a:lnTo>
                    <a:pt x="225" y="284"/>
                  </a:lnTo>
                  <a:lnTo>
                    <a:pt x="315" y="304"/>
                  </a:lnTo>
                  <a:lnTo>
                    <a:pt x="570" y="205"/>
                  </a:lnTo>
                  <a:lnTo>
                    <a:pt x="580" y="169"/>
                  </a:lnTo>
                  <a:lnTo>
                    <a:pt x="573" y="176"/>
                  </a:lnTo>
                  <a:lnTo>
                    <a:pt x="557" y="189"/>
                  </a:lnTo>
                  <a:lnTo>
                    <a:pt x="542" y="199"/>
                  </a:lnTo>
                  <a:lnTo>
                    <a:pt x="534" y="193"/>
                  </a:lnTo>
                  <a:lnTo>
                    <a:pt x="534" y="0"/>
                  </a:lnTo>
                  <a:lnTo>
                    <a:pt x="451" y="230"/>
                  </a:lnTo>
                  <a:lnTo>
                    <a:pt x="427" y="235"/>
                  </a:lnTo>
                  <a:lnTo>
                    <a:pt x="424" y="139"/>
                  </a:lnTo>
                  <a:lnTo>
                    <a:pt x="339" y="253"/>
                  </a:lnTo>
                  <a:lnTo>
                    <a:pt x="255" y="284"/>
                  </a:lnTo>
                  <a:lnTo>
                    <a:pt x="72" y="196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10" name="Freeform 62"/>
            <p:cNvSpPr>
              <a:spLocks/>
            </p:cNvSpPr>
            <p:nvPr/>
          </p:nvSpPr>
          <p:spPr bwMode="auto">
            <a:xfrm>
              <a:off x="629" y="3363"/>
              <a:ext cx="154" cy="294"/>
            </a:xfrm>
            <a:custGeom>
              <a:avLst/>
              <a:gdLst>
                <a:gd name="T0" fmla="*/ 146 w 154"/>
                <a:gd name="T1" fmla="*/ 0 h 294"/>
                <a:gd name="T2" fmla="*/ 139 w 154"/>
                <a:gd name="T3" fmla="*/ 171 h 294"/>
                <a:gd name="T4" fmla="*/ 55 w 154"/>
                <a:gd name="T5" fmla="*/ 260 h 294"/>
                <a:gd name="T6" fmla="*/ 0 w 154"/>
                <a:gd name="T7" fmla="*/ 290 h 294"/>
                <a:gd name="T8" fmla="*/ 69 w 154"/>
                <a:gd name="T9" fmla="*/ 294 h 294"/>
                <a:gd name="T10" fmla="*/ 125 w 154"/>
                <a:gd name="T11" fmla="*/ 227 h 294"/>
                <a:gd name="T12" fmla="*/ 137 w 154"/>
                <a:gd name="T13" fmla="*/ 213 h 294"/>
                <a:gd name="T14" fmla="*/ 154 w 154"/>
                <a:gd name="T15" fmla="*/ 175 h 294"/>
                <a:gd name="T16" fmla="*/ 151 w 154"/>
                <a:gd name="T17" fmla="*/ 76 h 294"/>
                <a:gd name="T18" fmla="*/ 146 w 154"/>
                <a:gd name="T19" fmla="*/ 0 h 294"/>
                <a:gd name="T20" fmla="*/ 146 w 154"/>
                <a:gd name="T21" fmla="*/ 0 h 29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4"/>
                <a:gd name="T34" fmla="*/ 0 h 294"/>
                <a:gd name="T35" fmla="*/ 154 w 154"/>
                <a:gd name="T36" fmla="*/ 294 h 29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4" h="294">
                  <a:moveTo>
                    <a:pt x="146" y="0"/>
                  </a:moveTo>
                  <a:lnTo>
                    <a:pt x="139" y="171"/>
                  </a:lnTo>
                  <a:lnTo>
                    <a:pt x="55" y="260"/>
                  </a:lnTo>
                  <a:lnTo>
                    <a:pt x="0" y="290"/>
                  </a:lnTo>
                  <a:lnTo>
                    <a:pt x="69" y="294"/>
                  </a:lnTo>
                  <a:lnTo>
                    <a:pt x="125" y="227"/>
                  </a:lnTo>
                  <a:lnTo>
                    <a:pt x="137" y="213"/>
                  </a:lnTo>
                  <a:lnTo>
                    <a:pt x="154" y="175"/>
                  </a:lnTo>
                  <a:lnTo>
                    <a:pt x="151" y="76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8529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11" name="Freeform 63"/>
            <p:cNvSpPr>
              <a:spLocks/>
            </p:cNvSpPr>
            <p:nvPr/>
          </p:nvSpPr>
          <p:spPr bwMode="auto">
            <a:xfrm>
              <a:off x="471" y="3345"/>
              <a:ext cx="350" cy="457"/>
            </a:xfrm>
            <a:custGeom>
              <a:avLst/>
              <a:gdLst>
                <a:gd name="T0" fmla="*/ 300 w 350"/>
                <a:gd name="T1" fmla="*/ 0 h 457"/>
                <a:gd name="T2" fmla="*/ 300 w 350"/>
                <a:gd name="T3" fmla="*/ 172 h 457"/>
                <a:gd name="T4" fmla="*/ 251 w 350"/>
                <a:gd name="T5" fmla="*/ 266 h 457"/>
                <a:gd name="T6" fmla="*/ 189 w 350"/>
                <a:gd name="T7" fmla="*/ 308 h 457"/>
                <a:gd name="T8" fmla="*/ 101 w 350"/>
                <a:gd name="T9" fmla="*/ 308 h 457"/>
                <a:gd name="T10" fmla="*/ 0 w 350"/>
                <a:gd name="T11" fmla="*/ 231 h 457"/>
                <a:gd name="T12" fmla="*/ 39 w 350"/>
                <a:gd name="T13" fmla="*/ 347 h 457"/>
                <a:gd name="T14" fmla="*/ 44 w 350"/>
                <a:gd name="T15" fmla="*/ 361 h 457"/>
                <a:gd name="T16" fmla="*/ 58 w 350"/>
                <a:gd name="T17" fmla="*/ 394 h 457"/>
                <a:gd name="T18" fmla="*/ 68 w 350"/>
                <a:gd name="T19" fmla="*/ 412 h 457"/>
                <a:gd name="T20" fmla="*/ 80 w 350"/>
                <a:gd name="T21" fmla="*/ 429 h 457"/>
                <a:gd name="T22" fmla="*/ 94 w 350"/>
                <a:gd name="T23" fmla="*/ 443 h 457"/>
                <a:gd name="T24" fmla="*/ 109 w 350"/>
                <a:gd name="T25" fmla="*/ 452 h 457"/>
                <a:gd name="T26" fmla="*/ 167 w 350"/>
                <a:gd name="T27" fmla="*/ 457 h 457"/>
                <a:gd name="T28" fmla="*/ 192 w 350"/>
                <a:gd name="T29" fmla="*/ 452 h 457"/>
                <a:gd name="T30" fmla="*/ 245 w 350"/>
                <a:gd name="T31" fmla="*/ 434 h 457"/>
                <a:gd name="T32" fmla="*/ 287 w 350"/>
                <a:gd name="T33" fmla="*/ 353 h 457"/>
                <a:gd name="T34" fmla="*/ 322 w 350"/>
                <a:gd name="T35" fmla="*/ 197 h 457"/>
                <a:gd name="T36" fmla="*/ 350 w 350"/>
                <a:gd name="T37" fmla="*/ 57 h 457"/>
                <a:gd name="T38" fmla="*/ 300 w 350"/>
                <a:gd name="T39" fmla="*/ 0 h 457"/>
                <a:gd name="T40" fmla="*/ 300 w 350"/>
                <a:gd name="T41" fmla="*/ 0 h 45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50"/>
                <a:gd name="T64" fmla="*/ 0 h 457"/>
                <a:gd name="T65" fmla="*/ 350 w 350"/>
                <a:gd name="T66" fmla="*/ 457 h 45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50" h="457">
                  <a:moveTo>
                    <a:pt x="300" y="0"/>
                  </a:moveTo>
                  <a:lnTo>
                    <a:pt x="300" y="172"/>
                  </a:lnTo>
                  <a:lnTo>
                    <a:pt x="251" y="266"/>
                  </a:lnTo>
                  <a:lnTo>
                    <a:pt x="189" y="308"/>
                  </a:lnTo>
                  <a:lnTo>
                    <a:pt x="101" y="308"/>
                  </a:lnTo>
                  <a:lnTo>
                    <a:pt x="0" y="231"/>
                  </a:lnTo>
                  <a:lnTo>
                    <a:pt x="39" y="347"/>
                  </a:lnTo>
                  <a:lnTo>
                    <a:pt x="44" y="361"/>
                  </a:lnTo>
                  <a:lnTo>
                    <a:pt x="58" y="394"/>
                  </a:lnTo>
                  <a:lnTo>
                    <a:pt x="68" y="412"/>
                  </a:lnTo>
                  <a:lnTo>
                    <a:pt x="80" y="429"/>
                  </a:lnTo>
                  <a:lnTo>
                    <a:pt x="94" y="443"/>
                  </a:lnTo>
                  <a:lnTo>
                    <a:pt x="109" y="452"/>
                  </a:lnTo>
                  <a:lnTo>
                    <a:pt x="167" y="457"/>
                  </a:lnTo>
                  <a:lnTo>
                    <a:pt x="192" y="452"/>
                  </a:lnTo>
                  <a:lnTo>
                    <a:pt x="245" y="434"/>
                  </a:lnTo>
                  <a:lnTo>
                    <a:pt x="287" y="353"/>
                  </a:lnTo>
                  <a:lnTo>
                    <a:pt x="322" y="197"/>
                  </a:lnTo>
                  <a:lnTo>
                    <a:pt x="350" y="57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12" name="Freeform 64"/>
            <p:cNvSpPr>
              <a:spLocks/>
            </p:cNvSpPr>
            <p:nvPr/>
          </p:nvSpPr>
          <p:spPr bwMode="auto">
            <a:xfrm>
              <a:off x="959" y="3296"/>
              <a:ext cx="192" cy="274"/>
            </a:xfrm>
            <a:custGeom>
              <a:avLst/>
              <a:gdLst>
                <a:gd name="T0" fmla="*/ 0 w 192"/>
                <a:gd name="T1" fmla="*/ 0 h 274"/>
                <a:gd name="T2" fmla="*/ 91 w 192"/>
                <a:gd name="T3" fmla="*/ 63 h 274"/>
                <a:gd name="T4" fmla="*/ 192 w 192"/>
                <a:gd name="T5" fmla="*/ 193 h 274"/>
                <a:gd name="T6" fmla="*/ 182 w 192"/>
                <a:gd name="T7" fmla="*/ 274 h 274"/>
                <a:gd name="T8" fmla="*/ 130 w 192"/>
                <a:gd name="T9" fmla="*/ 161 h 274"/>
                <a:gd name="T10" fmla="*/ 53 w 192"/>
                <a:gd name="T11" fmla="*/ 57 h 274"/>
                <a:gd name="T12" fmla="*/ 0 w 192"/>
                <a:gd name="T13" fmla="*/ 0 h 274"/>
                <a:gd name="T14" fmla="*/ 0 w 192"/>
                <a:gd name="T15" fmla="*/ 0 h 2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2"/>
                <a:gd name="T25" fmla="*/ 0 h 274"/>
                <a:gd name="T26" fmla="*/ 192 w 192"/>
                <a:gd name="T27" fmla="*/ 274 h 27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2" h="274">
                  <a:moveTo>
                    <a:pt x="0" y="0"/>
                  </a:moveTo>
                  <a:lnTo>
                    <a:pt x="91" y="63"/>
                  </a:lnTo>
                  <a:lnTo>
                    <a:pt x="192" y="193"/>
                  </a:lnTo>
                  <a:lnTo>
                    <a:pt x="182" y="274"/>
                  </a:lnTo>
                  <a:lnTo>
                    <a:pt x="130" y="161"/>
                  </a:lnTo>
                  <a:lnTo>
                    <a:pt x="53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13" name="Freeform 65"/>
            <p:cNvSpPr>
              <a:spLocks/>
            </p:cNvSpPr>
            <p:nvPr/>
          </p:nvSpPr>
          <p:spPr bwMode="auto">
            <a:xfrm>
              <a:off x="392" y="2973"/>
              <a:ext cx="87" cy="88"/>
            </a:xfrm>
            <a:custGeom>
              <a:avLst/>
              <a:gdLst>
                <a:gd name="T0" fmla="*/ 31 w 87"/>
                <a:gd name="T1" fmla="*/ 0 h 88"/>
                <a:gd name="T2" fmla="*/ 23 w 87"/>
                <a:gd name="T3" fmla="*/ 32 h 88"/>
                <a:gd name="T4" fmla="*/ 17 w 87"/>
                <a:gd name="T5" fmla="*/ 52 h 88"/>
                <a:gd name="T6" fmla="*/ 0 w 87"/>
                <a:gd name="T7" fmla="*/ 66 h 88"/>
                <a:gd name="T8" fmla="*/ 8 w 87"/>
                <a:gd name="T9" fmla="*/ 71 h 88"/>
                <a:gd name="T10" fmla="*/ 26 w 87"/>
                <a:gd name="T11" fmla="*/ 80 h 88"/>
                <a:gd name="T12" fmla="*/ 46 w 87"/>
                <a:gd name="T13" fmla="*/ 88 h 88"/>
                <a:gd name="T14" fmla="*/ 60 w 87"/>
                <a:gd name="T15" fmla="*/ 88 h 88"/>
                <a:gd name="T16" fmla="*/ 68 w 87"/>
                <a:gd name="T17" fmla="*/ 71 h 88"/>
                <a:gd name="T18" fmla="*/ 69 w 87"/>
                <a:gd name="T19" fmla="*/ 61 h 88"/>
                <a:gd name="T20" fmla="*/ 83 w 87"/>
                <a:gd name="T21" fmla="*/ 55 h 88"/>
                <a:gd name="T22" fmla="*/ 87 w 87"/>
                <a:gd name="T23" fmla="*/ 35 h 88"/>
                <a:gd name="T24" fmla="*/ 78 w 87"/>
                <a:gd name="T25" fmla="*/ 23 h 88"/>
                <a:gd name="T26" fmla="*/ 69 w 87"/>
                <a:gd name="T27" fmla="*/ 12 h 88"/>
                <a:gd name="T28" fmla="*/ 58 w 87"/>
                <a:gd name="T29" fmla="*/ 5 h 88"/>
                <a:gd name="T30" fmla="*/ 31 w 87"/>
                <a:gd name="T31" fmla="*/ 0 h 88"/>
                <a:gd name="T32" fmla="*/ 31 w 87"/>
                <a:gd name="T33" fmla="*/ 0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7"/>
                <a:gd name="T52" fmla="*/ 0 h 88"/>
                <a:gd name="T53" fmla="*/ 87 w 87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7" h="88">
                  <a:moveTo>
                    <a:pt x="31" y="0"/>
                  </a:moveTo>
                  <a:lnTo>
                    <a:pt x="23" y="32"/>
                  </a:lnTo>
                  <a:lnTo>
                    <a:pt x="17" y="52"/>
                  </a:lnTo>
                  <a:lnTo>
                    <a:pt x="0" y="66"/>
                  </a:lnTo>
                  <a:lnTo>
                    <a:pt x="8" y="71"/>
                  </a:lnTo>
                  <a:lnTo>
                    <a:pt x="26" y="80"/>
                  </a:lnTo>
                  <a:lnTo>
                    <a:pt x="46" y="88"/>
                  </a:lnTo>
                  <a:lnTo>
                    <a:pt x="60" y="88"/>
                  </a:lnTo>
                  <a:lnTo>
                    <a:pt x="68" y="71"/>
                  </a:lnTo>
                  <a:lnTo>
                    <a:pt x="69" y="61"/>
                  </a:lnTo>
                  <a:lnTo>
                    <a:pt x="83" y="55"/>
                  </a:lnTo>
                  <a:lnTo>
                    <a:pt x="87" y="35"/>
                  </a:lnTo>
                  <a:lnTo>
                    <a:pt x="78" y="23"/>
                  </a:lnTo>
                  <a:lnTo>
                    <a:pt x="69" y="12"/>
                  </a:lnTo>
                  <a:lnTo>
                    <a:pt x="58" y="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59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14" name="Freeform 66"/>
            <p:cNvSpPr>
              <a:spLocks/>
            </p:cNvSpPr>
            <p:nvPr/>
          </p:nvSpPr>
          <p:spPr bwMode="auto">
            <a:xfrm>
              <a:off x="104" y="2925"/>
              <a:ext cx="69" cy="48"/>
            </a:xfrm>
            <a:custGeom>
              <a:avLst/>
              <a:gdLst>
                <a:gd name="T0" fmla="*/ 0 w 69"/>
                <a:gd name="T1" fmla="*/ 8 h 48"/>
                <a:gd name="T2" fmla="*/ 23 w 69"/>
                <a:gd name="T3" fmla="*/ 0 h 48"/>
                <a:gd name="T4" fmla="*/ 69 w 69"/>
                <a:gd name="T5" fmla="*/ 10 h 48"/>
                <a:gd name="T6" fmla="*/ 47 w 69"/>
                <a:gd name="T7" fmla="*/ 44 h 48"/>
                <a:gd name="T8" fmla="*/ 1 w 69"/>
                <a:gd name="T9" fmla="*/ 48 h 48"/>
                <a:gd name="T10" fmla="*/ 0 w 69"/>
                <a:gd name="T11" fmla="*/ 8 h 48"/>
                <a:gd name="T12" fmla="*/ 0 w 69"/>
                <a:gd name="T13" fmla="*/ 8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48"/>
                <a:gd name="T23" fmla="*/ 69 w 69"/>
                <a:gd name="T24" fmla="*/ 48 h 4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48">
                  <a:moveTo>
                    <a:pt x="0" y="8"/>
                  </a:moveTo>
                  <a:lnTo>
                    <a:pt x="23" y="0"/>
                  </a:lnTo>
                  <a:lnTo>
                    <a:pt x="69" y="10"/>
                  </a:lnTo>
                  <a:lnTo>
                    <a:pt x="47" y="44"/>
                  </a:lnTo>
                  <a:lnTo>
                    <a:pt x="1" y="4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59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15" name="Freeform 67"/>
            <p:cNvSpPr>
              <a:spLocks/>
            </p:cNvSpPr>
            <p:nvPr/>
          </p:nvSpPr>
          <p:spPr bwMode="auto">
            <a:xfrm>
              <a:off x="41" y="3142"/>
              <a:ext cx="73" cy="49"/>
            </a:xfrm>
            <a:custGeom>
              <a:avLst/>
              <a:gdLst>
                <a:gd name="T0" fmla="*/ 0 w 73"/>
                <a:gd name="T1" fmla="*/ 5 h 49"/>
                <a:gd name="T2" fmla="*/ 40 w 73"/>
                <a:gd name="T3" fmla="*/ 0 h 49"/>
                <a:gd name="T4" fmla="*/ 73 w 73"/>
                <a:gd name="T5" fmla="*/ 9 h 49"/>
                <a:gd name="T6" fmla="*/ 56 w 73"/>
                <a:gd name="T7" fmla="*/ 16 h 49"/>
                <a:gd name="T8" fmla="*/ 64 w 73"/>
                <a:gd name="T9" fmla="*/ 49 h 49"/>
                <a:gd name="T10" fmla="*/ 33 w 73"/>
                <a:gd name="T11" fmla="*/ 42 h 49"/>
                <a:gd name="T12" fmla="*/ 0 w 73"/>
                <a:gd name="T13" fmla="*/ 5 h 49"/>
                <a:gd name="T14" fmla="*/ 0 w 73"/>
                <a:gd name="T15" fmla="*/ 5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3"/>
                <a:gd name="T25" fmla="*/ 0 h 49"/>
                <a:gd name="T26" fmla="*/ 73 w 73"/>
                <a:gd name="T27" fmla="*/ 49 h 4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3" h="49">
                  <a:moveTo>
                    <a:pt x="0" y="5"/>
                  </a:moveTo>
                  <a:lnTo>
                    <a:pt x="40" y="0"/>
                  </a:lnTo>
                  <a:lnTo>
                    <a:pt x="73" y="9"/>
                  </a:lnTo>
                  <a:lnTo>
                    <a:pt x="56" y="16"/>
                  </a:lnTo>
                  <a:lnTo>
                    <a:pt x="64" y="49"/>
                  </a:lnTo>
                  <a:lnTo>
                    <a:pt x="33" y="42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59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16" name="Freeform 68"/>
            <p:cNvSpPr>
              <a:spLocks/>
            </p:cNvSpPr>
            <p:nvPr/>
          </p:nvSpPr>
          <p:spPr bwMode="auto">
            <a:xfrm>
              <a:off x="54" y="3310"/>
              <a:ext cx="93" cy="38"/>
            </a:xfrm>
            <a:custGeom>
              <a:avLst/>
              <a:gdLst>
                <a:gd name="T0" fmla="*/ 0 w 93"/>
                <a:gd name="T1" fmla="*/ 0 h 38"/>
                <a:gd name="T2" fmla="*/ 45 w 93"/>
                <a:gd name="T3" fmla="*/ 6 h 38"/>
                <a:gd name="T4" fmla="*/ 73 w 93"/>
                <a:gd name="T5" fmla="*/ 13 h 38"/>
                <a:gd name="T6" fmla="*/ 93 w 93"/>
                <a:gd name="T7" fmla="*/ 38 h 38"/>
                <a:gd name="T8" fmla="*/ 60 w 93"/>
                <a:gd name="T9" fmla="*/ 32 h 38"/>
                <a:gd name="T10" fmla="*/ 24 w 93"/>
                <a:gd name="T11" fmla="*/ 29 h 38"/>
                <a:gd name="T12" fmla="*/ 0 w 93"/>
                <a:gd name="T13" fmla="*/ 0 h 38"/>
                <a:gd name="T14" fmla="*/ 0 w 93"/>
                <a:gd name="T15" fmla="*/ 0 h 3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3"/>
                <a:gd name="T25" fmla="*/ 0 h 38"/>
                <a:gd name="T26" fmla="*/ 93 w 93"/>
                <a:gd name="T27" fmla="*/ 38 h 3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3" h="38">
                  <a:moveTo>
                    <a:pt x="0" y="0"/>
                  </a:moveTo>
                  <a:lnTo>
                    <a:pt x="45" y="6"/>
                  </a:lnTo>
                  <a:lnTo>
                    <a:pt x="73" y="13"/>
                  </a:lnTo>
                  <a:lnTo>
                    <a:pt x="93" y="38"/>
                  </a:lnTo>
                  <a:lnTo>
                    <a:pt x="60" y="32"/>
                  </a:lnTo>
                  <a:lnTo>
                    <a:pt x="24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9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17" name="Freeform 69"/>
            <p:cNvSpPr>
              <a:spLocks/>
            </p:cNvSpPr>
            <p:nvPr/>
          </p:nvSpPr>
          <p:spPr bwMode="auto">
            <a:xfrm>
              <a:off x="287" y="2397"/>
              <a:ext cx="165" cy="230"/>
            </a:xfrm>
            <a:custGeom>
              <a:avLst/>
              <a:gdLst>
                <a:gd name="T0" fmla="*/ 0 w 165"/>
                <a:gd name="T1" fmla="*/ 28 h 230"/>
                <a:gd name="T2" fmla="*/ 15 w 165"/>
                <a:gd name="T3" fmla="*/ 12 h 230"/>
                <a:gd name="T4" fmla="*/ 29 w 165"/>
                <a:gd name="T5" fmla="*/ 1 h 230"/>
                <a:gd name="T6" fmla="*/ 42 w 165"/>
                <a:gd name="T7" fmla="*/ 0 h 230"/>
                <a:gd name="T8" fmla="*/ 69 w 165"/>
                <a:gd name="T9" fmla="*/ 14 h 230"/>
                <a:gd name="T10" fmla="*/ 86 w 165"/>
                <a:gd name="T11" fmla="*/ 23 h 230"/>
                <a:gd name="T12" fmla="*/ 155 w 165"/>
                <a:gd name="T13" fmla="*/ 153 h 230"/>
                <a:gd name="T14" fmla="*/ 164 w 165"/>
                <a:gd name="T15" fmla="*/ 171 h 230"/>
                <a:gd name="T16" fmla="*/ 165 w 165"/>
                <a:gd name="T17" fmla="*/ 199 h 230"/>
                <a:gd name="T18" fmla="*/ 151 w 165"/>
                <a:gd name="T19" fmla="*/ 208 h 230"/>
                <a:gd name="T20" fmla="*/ 131 w 165"/>
                <a:gd name="T21" fmla="*/ 218 h 230"/>
                <a:gd name="T22" fmla="*/ 105 w 165"/>
                <a:gd name="T23" fmla="*/ 230 h 230"/>
                <a:gd name="T24" fmla="*/ 72 w 165"/>
                <a:gd name="T25" fmla="*/ 230 h 230"/>
                <a:gd name="T26" fmla="*/ 46 w 165"/>
                <a:gd name="T27" fmla="*/ 200 h 230"/>
                <a:gd name="T28" fmla="*/ 36 w 165"/>
                <a:gd name="T29" fmla="*/ 167 h 230"/>
                <a:gd name="T30" fmla="*/ 40 w 165"/>
                <a:gd name="T31" fmla="*/ 134 h 230"/>
                <a:gd name="T32" fmla="*/ 38 w 165"/>
                <a:gd name="T33" fmla="*/ 90 h 230"/>
                <a:gd name="T34" fmla="*/ 34 w 165"/>
                <a:gd name="T35" fmla="*/ 63 h 230"/>
                <a:gd name="T36" fmla="*/ 0 w 165"/>
                <a:gd name="T37" fmla="*/ 28 h 230"/>
                <a:gd name="T38" fmla="*/ 0 w 165"/>
                <a:gd name="T39" fmla="*/ 28 h 23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65"/>
                <a:gd name="T61" fmla="*/ 0 h 230"/>
                <a:gd name="T62" fmla="*/ 165 w 165"/>
                <a:gd name="T63" fmla="*/ 230 h 23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65" h="230">
                  <a:moveTo>
                    <a:pt x="0" y="28"/>
                  </a:moveTo>
                  <a:lnTo>
                    <a:pt x="15" y="12"/>
                  </a:lnTo>
                  <a:lnTo>
                    <a:pt x="29" y="1"/>
                  </a:lnTo>
                  <a:lnTo>
                    <a:pt x="42" y="0"/>
                  </a:lnTo>
                  <a:lnTo>
                    <a:pt x="69" y="14"/>
                  </a:lnTo>
                  <a:lnTo>
                    <a:pt x="86" y="23"/>
                  </a:lnTo>
                  <a:lnTo>
                    <a:pt x="155" y="153"/>
                  </a:lnTo>
                  <a:lnTo>
                    <a:pt x="164" y="171"/>
                  </a:lnTo>
                  <a:lnTo>
                    <a:pt x="165" y="199"/>
                  </a:lnTo>
                  <a:lnTo>
                    <a:pt x="151" y="208"/>
                  </a:lnTo>
                  <a:lnTo>
                    <a:pt x="131" y="218"/>
                  </a:lnTo>
                  <a:lnTo>
                    <a:pt x="105" y="230"/>
                  </a:lnTo>
                  <a:lnTo>
                    <a:pt x="72" y="230"/>
                  </a:lnTo>
                  <a:lnTo>
                    <a:pt x="46" y="200"/>
                  </a:lnTo>
                  <a:lnTo>
                    <a:pt x="36" y="167"/>
                  </a:lnTo>
                  <a:lnTo>
                    <a:pt x="40" y="134"/>
                  </a:lnTo>
                  <a:lnTo>
                    <a:pt x="38" y="90"/>
                  </a:lnTo>
                  <a:lnTo>
                    <a:pt x="34" y="63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18" name="Freeform 70"/>
            <p:cNvSpPr>
              <a:spLocks/>
            </p:cNvSpPr>
            <p:nvPr/>
          </p:nvSpPr>
          <p:spPr bwMode="auto">
            <a:xfrm>
              <a:off x="28" y="3038"/>
              <a:ext cx="151" cy="73"/>
            </a:xfrm>
            <a:custGeom>
              <a:avLst/>
              <a:gdLst>
                <a:gd name="T0" fmla="*/ 109 w 151"/>
                <a:gd name="T1" fmla="*/ 69 h 73"/>
                <a:gd name="T2" fmla="*/ 83 w 151"/>
                <a:gd name="T3" fmla="*/ 73 h 73"/>
                <a:gd name="T4" fmla="*/ 17 w 151"/>
                <a:gd name="T5" fmla="*/ 73 h 73"/>
                <a:gd name="T6" fmla="*/ 0 w 151"/>
                <a:gd name="T7" fmla="*/ 60 h 73"/>
                <a:gd name="T8" fmla="*/ 13 w 151"/>
                <a:gd name="T9" fmla="*/ 31 h 73"/>
                <a:gd name="T10" fmla="*/ 50 w 151"/>
                <a:gd name="T11" fmla="*/ 6 h 73"/>
                <a:gd name="T12" fmla="*/ 95 w 151"/>
                <a:gd name="T13" fmla="*/ 0 h 73"/>
                <a:gd name="T14" fmla="*/ 146 w 151"/>
                <a:gd name="T15" fmla="*/ 17 h 73"/>
                <a:gd name="T16" fmla="*/ 151 w 151"/>
                <a:gd name="T17" fmla="*/ 36 h 73"/>
                <a:gd name="T18" fmla="*/ 115 w 151"/>
                <a:gd name="T19" fmla="*/ 46 h 73"/>
                <a:gd name="T20" fmla="*/ 109 w 151"/>
                <a:gd name="T21" fmla="*/ 69 h 73"/>
                <a:gd name="T22" fmla="*/ 109 w 151"/>
                <a:gd name="T23" fmla="*/ 69 h 7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1"/>
                <a:gd name="T37" fmla="*/ 0 h 73"/>
                <a:gd name="T38" fmla="*/ 151 w 151"/>
                <a:gd name="T39" fmla="*/ 73 h 7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1" h="73">
                  <a:moveTo>
                    <a:pt x="109" y="69"/>
                  </a:moveTo>
                  <a:lnTo>
                    <a:pt x="83" y="73"/>
                  </a:lnTo>
                  <a:lnTo>
                    <a:pt x="17" y="73"/>
                  </a:lnTo>
                  <a:lnTo>
                    <a:pt x="0" y="60"/>
                  </a:lnTo>
                  <a:lnTo>
                    <a:pt x="13" y="31"/>
                  </a:lnTo>
                  <a:lnTo>
                    <a:pt x="50" y="6"/>
                  </a:lnTo>
                  <a:lnTo>
                    <a:pt x="95" y="0"/>
                  </a:lnTo>
                  <a:lnTo>
                    <a:pt x="146" y="17"/>
                  </a:lnTo>
                  <a:lnTo>
                    <a:pt x="151" y="36"/>
                  </a:lnTo>
                  <a:lnTo>
                    <a:pt x="115" y="46"/>
                  </a:lnTo>
                  <a:lnTo>
                    <a:pt x="109" y="69"/>
                  </a:lnTo>
                  <a:close/>
                </a:path>
              </a:pathLst>
            </a:custGeom>
            <a:solidFill>
              <a:srgbClr val="FF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19" name="Freeform 71"/>
            <p:cNvSpPr>
              <a:spLocks/>
            </p:cNvSpPr>
            <p:nvPr/>
          </p:nvSpPr>
          <p:spPr bwMode="auto">
            <a:xfrm>
              <a:off x="392" y="3172"/>
              <a:ext cx="70" cy="36"/>
            </a:xfrm>
            <a:custGeom>
              <a:avLst/>
              <a:gdLst>
                <a:gd name="T0" fmla="*/ 18 w 70"/>
                <a:gd name="T1" fmla="*/ 0 h 36"/>
                <a:gd name="T2" fmla="*/ 0 w 70"/>
                <a:gd name="T3" fmla="*/ 36 h 36"/>
                <a:gd name="T4" fmla="*/ 23 w 70"/>
                <a:gd name="T5" fmla="*/ 32 h 36"/>
                <a:gd name="T6" fmla="*/ 67 w 70"/>
                <a:gd name="T7" fmla="*/ 21 h 36"/>
                <a:gd name="T8" fmla="*/ 70 w 70"/>
                <a:gd name="T9" fmla="*/ 5 h 36"/>
                <a:gd name="T10" fmla="*/ 47 w 70"/>
                <a:gd name="T11" fmla="*/ 9 h 36"/>
                <a:gd name="T12" fmla="*/ 18 w 70"/>
                <a:gd name="T13" fmla="*/ 0 h 36"/>
                <a:gd name="T14" fmla="*/ 18 w 70"/>
                <a:gd name="T15" fmla="*/ 0 h 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0"/>
                <a:gd name="T25" fmla="*/ 0 h 36"/>
                <a:gd name="T26" fmla="*/ 70 w 70"/>
                <a:gd name="T27" fmla="*/ 36 h 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0" h="36">
                  <a:moveTo>
                    <a:pt x="18" y="0"/>
                  </a:moveTo>
                  <a:lnTo>
                    <a:pt x="0" y="36"/>
                  </a:lnTo>
                  <a:lnTo>
                    <a:pt x="23" y="32"/>
                  </a:lnTo>
                  <a:lnTo>
                    <a:pt x="67" y="21"/>
                  </a:lnTo>
                  <a:lnTo>
                    <a:pt x="70" y="5"/>
                  </a:lnTo>
                  <a:lnTo>
                    <a:pt x="47" y="9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59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20" name="Freeform 72"/>
            <p:cNvSpPr>
              <a:spLocks/>
            </p:cNvSpPr>
            <p:nvPr/>
          </p:nvSpPr>
          <p:spPr bwMode="auto">
            <a:xfrm>
              <a:off x="181" y="3125"/>
              <a:ext cx="123" cy="68"/>
            </a:xfrm>
            <a:custGeom>
              <a:avLst/>
              <a:gdLst>
                <a:gd name="T0" fmla="*/ 89 w 123"/>
                <a:gd name="T1" fmla="*/ 7 h 68"/>
                <a:gd name="T2" fmla="*/ 99 w 123"/>
                <a:gd name="T3" fmla="*/ 40 h 68"/>
                <a:gd name="T4" fmla="*/ 123 w 123"/>
                <a:gd name="T5" fmla="*/ 66 h 68"/>
                <a:gd name="T6" fmla="*/ 82 w 123"/>
                <a:gd name="T7" fmla="*/ 68 h 68"/>
                <a:gd name="T8" fmla="*/ 2 w 123"/>
                <a:gd name="T9" fmla="*/ 43 h 68"/>
                <a:gd name="T10" fmla="*/ 0 w 123"/>
                <a:gd name="T11" fmla="*/ 17 h 68"/>
                <a:gd name="T12" fmla="*/ 46 w 123"/>
                <a:gd name="T13" fmla="*/ 0 h 68"/>
                <a:gd name="T14" fmla="*/ 89 w 123"/>
                <a:gd name="T15" fmla="*/ 7 h 68"/>
                <a:gd name="T16" fmla="*/ 89 w 123"/>
                <a:gd name="T17" fmla="*/ 7 h 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3"/>
                <a:gd name="T28" fmla="*/ 0 h 68"/>
                <a:gd name="T29" fmla="*/ 123 w 123"/>
                <a:gd name="T30" fmla="*/ 68 h 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3" h="68">
                  <a:moveTo>
                    <a:pt x="89" y="7"/>
                  </a:moveTo>
                  <a:lnTo>
                    <a:pt x="99" y="40"/>
                  </a:lnTo>
                  <a:lnTo>
                    <a:pt x="123" y="66"/>
                  </a:lnTo>
                  <a:lnTo>
                    <a:pt x="82" y="68"/>
                  </a:lnTo>
                  <a:lnTo>
                    <a:pt x="2" y="43"/>
                  </a:lnTo>
                  <a:lnTo>
                    <a:pt x="0" y="17"/>
                  </a:lnTo>
                  <a:lnTo>
                    <a:pt x="46" y="0"/>
                  </a:lnTo>
                  <a:lnTo>
                    <a:pt x="89" y="7"/>
                  </a:lnTo>
                  <a:close/>
                </a:path>
              </a:pathLst>
            </a:custGeom>
            <a:solidFill>
              <a:srgbClr val="F59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21" name="Freeform 73"/>
            <p:cNvSpPr>
              <a:spLocks/>
            </p:cNvSpPr>
            <p:nvPr/>
          </p:nvSpPr>
          <p:spPr bwMode="auto">
            <a:xfrm>
              <a:off x="206" y="2931"/>
              <a:ext cx="94" cy="81"/>
            </a:xfrm>
            <a:custGeom>
              <a:avLst/>
              <a:gdLst>
                <a:gd name="T0" fmla="*/ 0 w 94"/>
                <a:gd name="T1" fmla="*/ 0 h 81"/>
                <a:gd name="T2" fmla="*/ 0 w 94"/>
                <a:gd name="T3" fmla="*/ 31 h 81"/>
                <a:gd name="T4" fmla="*/ 30 w 94"/>
                <a:gd name="T5" fmla="*/ 68 h 81"/>
                <a:gd name="T6" fmla="*/ 94 w 94"/>
                <a:gd name="T7" fmla="*/ 81 h 81"/>
                <a:gd name="T8" fmla="*/ 81 w 94"/>
                <a:gd name="T9" fmla="*/ 51 h 81"/>
                <a:gd name="T10" fmla="*/ 77 w 94"/>
                <a:gd name="T11" fmla="*/ 25 h 81"/>
                <a:gd name="T12" fmla="*/ 54 w 94"/>
                <a:gd name="T13" fmla="*/ 8 h 81"/>
                <a:gd name="T14" fmla="*/ 0 w 94"/>
                <a:gd name="T15" fmla="*/ 0 h 81"/>
                <a:gd name="T16" fmla="*/ 0 w 94"/>
                <a:gd name="T17" fmla="*/ 0 h 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4"/>
                <a:gd name="T28" fmla="*/ 0 h 81"/>
                <a:gd name="T29" fmla="*/ 94 w 94"/>
                <a:gd name="T30" fmla="*/ 81 h 8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4" h="81">
                  <a:moveTo>
                    <a:pt x="0" y="0"/>
                  </a:moveTo>
                  <a:lnTo>
                    <a:pt x="0" y="31"/>
                  </a:lnTo>
                  <a:lnTo>
                    <a:pt x="30" y="68"/>
                  </a:lnTo>
                  <a:lnTo>
                    <a:pt x="94" y="81"/>
                  </a:lnTo>
                  <a:lnTo>
                    <a:pt x="81" y="51"/>
                  </a:lnTo>
                  <a:lnTo>
                    <a:pt x="77" y="25"/>
                  </a:lnTo>
                  <a:lnTo>
                    <a:pt x="5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9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22" name="Freeform 74"/>
            <p:cNvSpPr>
              <a:spLocks/>
            </p:cNvSpPr>
            <p:nvPr/>
          </p:nvSpPr>
          <p:spPr bwMode="auto">
            <a:xfrm>
              <a:off x="611" y="3211"/>
              <a:ext cx="70" cy="206"/>
            </a:xfrm>
            <a:custGeom>
              <a:avLst/>
              <a:gdLst>
                <a:gd name="T0" fmla="*/ 52 w 70"/>
                <a:gd name="T1" fmla="*/ 29 h 206"/>
                <a:gd name="T2" fmla="*/ 40 w 70"/>
                <a:gd name="T3" fmla="*/ 63 h 206"/>
                <a:gd name="T4" fmla="*/ 17 w 70"/>
                <a:gd name="T5" fmla="*/ 89 h 206"/>
                <a:gd name="T6" fmla="*/ 14 w 70"/>
                <a:gd name="T7" fmla="*/ 146 h 206"/>
                <a:gd name="T8" fmla="*/ 0 w 70"/>
                <a:gd name="T9" fmla="*/ 206 h 206"/>
                <a:gd name="T10" fmla="*/ 27 w 70"/>
                <a:gd name="T11" fmla="*/ 182 h 206"/>
                <a:gd name="T12" fmla="*/ 46 w 70"/>
                <a:gd name="T13" fmla="*/ 131 h 206"/>
                <a:gd name="T14" fmla="*/ 59 w 70"/>
                <a:gd name="T15" fmla="*/ 166 h 206"/>
                <a:gd name="T16" fmla="*/ 67 w 70"/>
                <a:gd name="T17" fmla="*/ 114 h 206"/>
                <a:gd name="T18" fmla="*/ 64 w 70"/>
                <a:gd name="T19" fmla="*/ 74 h 206"/>
                <a:gd name="T20" fmla="*/ 70 w 70"/>
                <a:gd name="T21" fmla="*/ 49 h 206"/>
                <a:gd name="T22" fmla="*/ 67 w 70"/>
                <a:gd name="T23" fmla="*/ 0 h 206"/>
                <a:gd name="T24" fmla="*/ 52 w 70"/>
                <a:gd name="T25" fmla="*/ 29 h 206"/>
                <a:gd name="T26" fmla="*/ 52 w 70"/>
                <a:gd name="T27" fmla="*/ 29 h 20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0"/>
                <a:gd name="T43" fmla="*/ 0 h 206"/>
                <a:gd name="T44" fmla="*/ 70 w 70"/>
                <a:gd name="T45" fmla="*/ 206 h 20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0" h="206">
                  <a:moveTo>
                    <a:pt x="52" y="29"/>
                  </a:moveTo>
                  <a:lnTo>
                    <a:pt x="40" y="63"/>
                  </a:lnTo>
                  <a:lnTo>
                    <a:pt x="17" y="89"/>
                  </a:lnTo>
                  <a:lnTo>
                    <a:pt x="14" y="146"/>
                  </a:lnTo>
                  <a:lnTo>
                    <a:pt x="0" y="206"/>
                  </a:lnTo>
                  <a:lnTo>
                    <a:pt x="27" y="182"/>
                  </a:lnTo>
                  <a:lnTo>
                    <a:pt x="46" y="131"/>
                  </a:lnTo>
                  <a:lnTo>
                    <a:pt x="59" y="166"/>
                  </a:lnTo>
                  <a:lnTo>
                    <a:pt x="67" y="114"/>
                  </a:lnTo>
                  <a:lnTo>
                    <a:pt x="64" y="74"/>
                  </a:lnTo>
                  <a:lnTo>
                    <a:pt x="70" y="49"/>
                  </a:lnTo>
                  <a:lnTo>
                    <a:pt x="67" y="0"/>
                  </a:lnTo>
                  <a:lnTo>
                    <a:pt x="52" y="29"/>
                  </a:lnTo>
                  <a:close/>
                </a:path>
              </a:pathLst>
            </a:custGeom>
            <a:solidFill>
              <a:srgbClr val="FF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23" name="Freeform 75"/>
            <p:cNvSpPr>
              <a:spLocks/>
            </p:cNvSpPr>
            <p:nvPr/>
          </p:nvSpPr>
          <p:spPr bwMode="auto">
            <a:xfrm>
              <a:off x="306" y="2409"/>
              <a:ext cx="132" cy="195"/>
            </a:xfrm>
            <a:custGeom>
              <a:avLst/>
              <a:gdLst>
                <a:gd name="T0" fmla="*/ 0 w 132"/>
                <a:gd name="T1" fmla="*/ 25 h 195"/>
                <a:gd name="T2" fmla="*/ 18 w 132"/>
                <a:gd name="T3" fmla="*/ 24 h 195"/>
                <a:gd name="T4" fmla="*/ 42 w 132"/>
                <a:gd name="T5" fmla="*/ 38 h 195"/>
                <a:gd name="T6" fmla="*/ 46 w 132"/>
                <a:gd name="T7" fmla="*/ 82 h 195"/>
                <a:gd name="T8" fmla="*/ 53 w 132"/>
                <a:gd name="T9" fmla="*/ 122 h 195"/>
                <a:gd name="T10" fmla="*/ 56 w 132"/>
                <a:gd name="T11" fmla="*/ 156 h 195"/>
                <a:gd name="T12" fmla="*/ 64 w 132"/>
                <a:gd name="T13" fmla="*/ 181 h 195"/>
                <a:gd name="T14" fmla="*/ 77 w 132"/>
                <a:gd name="T15" fmla="*/ 195 h 195"/>
                <a:gd name="T16" fmla="*/ 110 w 132"/>
                <a:gd name="T17" fmla="*/ 195 h 195"/>
                <a:gd name="T18" fmla="*/ 132 w 132"/>
                <a:gd name="T19" fmla="*/ 185 h 195"/>
                <a:gd name="T20" fmla="*/ 129 w 132"/>
                <a:gd name="T21" fmla="*/ 167 h 195"/>
                <a:gd name="T22" fmla="*/ 120 w 132"/>
                <a:gd name="T23" fmla="*/ 134 h 195"/>
                <a:gd name="T24" fmla="*/ 110 w 132"/>
                <a:gd name="T25" fmla="*/ 104 h 195"/>
                <a:gd name="T26" fmla="*/ 104 w 132"/>
                <a:gd name="T27" fmla="*/ 89 h 195"/>
                <a:gd name="T28" fmla="*/ 71 w 132"/>
                <a:gd name="T29" fmla="*/ 33 h 195"/>
                <a:gd name="T30" fmla="*/ 46 w 132"/>
                <a:gd name="T31" fmla="*/ 6 h 195"/>
                <a:gd name="T32" fmla="*/ 27 w 132"/>
                <a:gd name="T33" fmla="*/ 0 h 195"/>
                <a:gd name="T34" fmla="*/ 4 w 132"/>
                <a:gd name="T35" fmla="*/ 5 h 195"/>
                <a:gd name="T36" fmla="*/ 0 w 132"/>
                <a:gd name="T37" fmla="*/ 25 h 195"/>
                <a:gd name="T38" fmla="*/ 0 w 132"/>
                <a:gd name="T39" fmla="*/ 25 h 19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32"/>
                <a:gd name="T61" fmla="*/ 0 h 195"/>
                <a:gd name="T62" fmla="*/ 132 w 132"/>
                <a:gd name="T63" fmla="*/ 195 h 19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32" h="195">
                  <a:moveTo>
                    <a:pt x="0" y="25"/>
                  </a:moveTo>
                  <a:lnTo>
                    <a:pt x="18" y="24"/>
                  </a:lnTo>
                  <a:lnTo>
                    <a:pt x="42" y="38"/>
                  </a:lnTo>
                  <a:lnTo>
                    <a:pt x="46" y="82"/>
                  </a:lnTo>
                  <a:lnTo>
                    <a:pt x="53" y="122"/>
                  </a:lnTo>
                  <a:lnTo>
                    <a:pt x="56" y="156"/>
                  </a:lnTo>
                  <a:lnTo>
                    <a:pt x="64" y="181"/>
                  </a:lnTo>
                  <a:lnTo>
                    <a:pt x="77" y="195"/>
                  </a:lnTo>
                  <a:lnTo>
                    <a:pt x="110" y="195"/>
                  </a:lnTo>
                  <a:lnTo>
                    <a:pt x="132" y="185"/>
                  </a:lnTo>
                  <a:lnTo>
                    <a:pt x="129" y="167"/>
                  </a:lnTo>
                  <a:lnTo>
                    <a:pt x="120" y="134"/>
                  </a:lnTo>
                  <a:lnTo>
                    <a:pt x="110" y="104"/>
                  </a:lnTo>
                  <a:lnTo>
                    <a:pt x="104" y="89"/>
                  </a:lnTo>
                  <a:lnTo>
                    <a:pt x="71" y="33"/>
                  </a:lnTo>
                  <a:lnTo>
                    <a:pt x="46" y="6"/>
                  </a:lnTo>
                  <a:lnTo>
                    <a:pt x="27" y="0"/>
                  </a:lnTo>
                  <a:lnTo>
                    <a:pt x="4" y="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FD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24" name="Freeform 76"/>
            <p:cNvSpPr>
              <a:spLocks/>
            </p:cNvSpPr>
            <p:nvPr/>
          </p:nvSpPr>
          <p:spPr bwMode="auto">
            <a:xfrm>
              <a:off x="336" y="2961"/>
              <a:ext cx="43" cy="47"/>
            </a:xfrm>
            <a:custGeom>
              <a:avLst/>
              <a:gdLst>
                <a:gd name="T0" fmla="*/ 12 w 43"/>
                <a:gd name="T1" fmla="*/ 3 h 47"/>
                <a:gd name="T2" fmla="*/ 30 w 43"/>
                <a:gd name="T3" fmla="*/ 8 h 47"/>
                <a:gd name="T4" fmla="*/ 43 w 43"/>
                <a:gd name="T5" fmla="*/ 23 h 47"/>
                <a:gd name="T6" fmla="*/ 41 w 43"/>
                <a:gd name="T7" fmla="*/ 40 h 47"/>
                <a:gd name="T8" fmla="*/ 39 w 43"/>
                <a:gd name="T9" fmla="*/ 44 h 47"/>
                <a:gd name="T10" fmla="*/ 30 w 43"/>
                <a:gd name="T11" fmla="*/ 47 h 47"/>
                <a:gd name="T12" fmla="*/ 5 w 43"/>
                <a:gd name="T13" fmla="*/ 38 h 47"/>
                <a:gd name="T14" fmla="*/ 0 w 43"/>
                <a:gd name="T15" fmla="*/ 17 h 47"/>
                <a:gd name="T16" fmla="*/ 3 w 43"/>
                <a:gd name="T17" fmla="*/ 0 h 47"/>
                <a:gd name="T18" fmla="*/ 12 w 43"/>
                <a:gd name="T19" fmla="*/ 3 h 47"/>
                <a:gd name="T20" fmla="*/ 12 w 43"/>
                <a:gd name="T21" fmla="*/ 3 h 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3"/>
                <a:gd name="T34" fmla="*/ 0 h 47"/>
                <a:gd name="T35" fmla="*/ 43 w 43"/>
                <a:gd name="T36" fmla="*/ 47 h 4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3" h="47">
                  <a:moveTo>
                    <a:pt x="12" y="3"/>
                  </a:moveTo>
                  <a:lnTo>
                    <a:pt x="30" y="8"/>
                  </a:lnTo>
                  <a:lnTo>
                    <a:pt x="43" y="23"/>
                  </a:lnTo>
                  <a:lnTo>
                    <a:pt x="41" y="40"/>
                  </a:lnTo>
                  <a:lnTo>
                    <a:pt x="39" y="44"/>
                  </a:lnTo>
                  <a:lnTo>
                    <a:pt x="30" y="47"/>
                  </a:lnTo>
                  <a:lnTo>
                    <a:pt x="5" y="38"/>
                  </a:lnTo>
                  <a:lnTo>
                    <a:pt x="0" y="17"/>
                  </a:lnTo>
                  <a:lnTo>
                    <a:pt x="3" y="0"/>
                  </a:lnTo>
                  <a:lnTo>
                    <a:pt x="12" y="3"/>
                  </a:lnTo>
                  <a:close/>
                </a:path>
              </a:pathLst>
            </a:custGeom>
            <a:solidFill>
              <a:srgbClr val="FF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25" name="Freeform 77"/>
            <p:cNvSpPr>
              <a:spLocks/>
            </p:cNvSpPr>
            <p:nvPr/>
          </p:nvSpPr>
          <p:spPr bwMode="auto">
            <a:xfrm>
              <a:off x="40" y="3046"/>
              <a:ext cx="129" cy="56"/>
            </a:xfrm>
            <a:custGeom>
              <a:avLst/>
              <a:gdLst>
                <a:gd name="T0" fmla="*/ 50 w 129"/>
                <a:gd name="T1" fmla="*/ 0 h 56"/>
                <a:gd name="T2" fmla="*/ 18 w 129"/>
                <a:gd name="T3" fmla="*/ 19 h 56"/>
                <a:gd name="T4" fmla="*/ 0 w 129"/>
                <a:gd name="T5" fmla="*/ 45 h 56"/>
                <a:gd name="T6" fmla="*/ 2 w 129"/>
                <a:gd name="T7" fmla="*/ 51 h 56"/>
                <a:gd name="T8" fmla="*/ 21 w 129"/>
                <a:gd name="T9" fmla="*/ 56 h 56"/>
                <a:gd name="T10" fmla="*/ 83 w 129"/>
                <a:gd name="T11" fmla="*/ 56 h 56"/>
                <a:gd name="T12" fmla="*/ 92 w 129"/>
                <a:gd name="T13" fmla="*/ 40 h 56"/>
                <a:gd name="T14" fmla="*/ 105 w 129"/>
                <a:gd name="T15" fmla="*/ 24 h 56"/>
                <a:gd name="T16" fmla="*/ 129 w 129"/>
                <a:gd name="T17" fmla="*/ 14 h 56"/>
                <a:gd name="T18" fmla="*/ 100 w 129"/>
                <a:gd name="T19" fmla="*/ 4 h 56"/>
                <a:gd name="T20" fmla="*/ 50 w 129"/>
                <a:gd name="T21" fmla="*/ 0 h 56"/>
                <a:gd name="T22" fmla="*/ 50 w 129"/>
                <a:gd name="T23" fmla="*/ 0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9"/>
                <a:gd name="T37" fmla="*/ 0 h 56"/>
                <a:gd name="T38" fmla="*/ 129 w 129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9" h="56">
                  <a:moveTo>
                    <a:pt x="50" y="0"/>
                  </a:moveTo>
                  <a:lnTo>
                    <a:pt x="18" y="19"/>
                  </a:lnTo>
                  <a:lnTo>
                    <a:pt x="0" y="45"/>
                  </a:lnTo>
                  <a:lnTo>
                    <a:pt x="2" y="51"/>
                  </a:lnTo>
                  <a:lnTo>
                    <a:pt x="21" y="56"/>
                  </a:lnTo>
                  <a:lnTo>
                    <a:pt x="83" y="56"/>
                  </a:lnTo>
                  <a:lnTo>
                    <a:pt x="92" y="40"/>
                  </a:lnTo>
                  <a:lnTo>
                    <a:pt x="105" y="24"/>
                  </a:lnTo>
                  <a:lnTo>
                    <a:pt x="129" y="14"/>
                  </a:lnTo>
                  <a:lnTo>
                    <a:pt x="100" y="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D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26" name="Freeform 78"/>
            <p:cNvSpPr>
              <a:spLocks/>
            </p:cNvSpPr>
            <p:nvPr/>
          </p:nvSpPr>
          <p:spPr bwMode="auto">
            <a:xfrm>
              <a:off x="324" y="3079"/>
              <a:ext cx="47" cy="82"/>
            </a:xfrm>
            <a:custGeom>
              <a:avLst/>
              <a:gdLst>
                <a:gd name="T0" fmla="*/ 29 w 47"/>
                <a:gd name="T1" fmla="*/ 0 h 82"/>
                <a:gd name="T2" fmla="*/ 8 w 47"/>
                <a:gd name="T3" fmla="*/ 3 h 82"/>
                <a:gd name="T4" fmla="*/ 0 w 47"/>
                <a:gd name="T5" fmla="*/ 31 h 82"/>
                <a:gd name="T6" fmla="*/ 4 w 47"/>
                <a:gd name="T7" fmla="*/ 55 h 82"/>
                <a:gd name="T8" fmla="*/ 35 w 47"/>
                <a:gd name="T9" fmla="*/ 82 h 82"/>
                <a:gd name="T10" fmla="*/ 45 w 47"/>
                <a:gd name="T11" fmla="*/ 59 h 82"/>
                <a:gd name="T12" fmla="*/ 47 w 47"/>
                <a:gd name="T13" fmla="*/ 30 h 82"/>
                <a:gd name="T14" fmla="*/ 46 w 47"/>
                <a:gd name="T15" fmla="*/ 12 h 82"/>
                <a:gd name="T16" fmla="*/ 29 w 47"/>
                <a:gd name="T17" fmla="*/ 0 h 82"/>
                <a:gd name="T18" fmla="*/ 29 w 47"/>
                <a:gd name="T19" fmla="*/ 0 h 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7"/>
                <a:gd name="T31" fmla="*/ 0 h 82"/>
                <a:gd name="T32" fmla="*/ 47 w 47"/>
                <a:gd name="T33" fmla="*/ 82 h 8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7" h="82">
                  <a:moveTo>
                    <a:pt x="29" y="0"/>
                  </a:moveTo>
                  <a:lnTo>
                    <a:pt x="8" y="3"/>
                  </a:lnTo>
                  <a:lnTo>
                    <a:pt x="0" y="31"/>
                  </a:lnTo>
                  <a:lnTo>
                    <a:pt x="4" y="55"/>
                  </a:lnTo>
                  <a:lnTo>
                    <a:pt x="35" y="82"/>
                  </a:lnTo>
                  <a:lnTo>
                    <a:pt x="45" y="59"/>
                  </a:lnTo>
                  <a:lnTo>
                    <a:pt x="47" y="30"/>
                  </a:lnTo>
                  <a:lnTo>
                    <a:pt x="46" y="1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27" name="Freeform 79"/>
            <p:cNvSpPr>
              <a:spLocks/>
            </p:cNvSpPr>
            <p:nvPr/>
          </p:nvSpPr>
          <p:spPr bwMode="auto">
            <a:xfrm>
              <a:off x="369" y="3086"/>
              <a:ext cx="40" cy="74"/>
            </a:xfrm>
            <a:custGeom>
              <a:avLst/>
              <a:gdLst>
                <a:gd name="T0" fmla="*/ 9 w 40"/>
                <a:gd name="T1" fmla="*/ 0 h 74"/>
                <a:gd name="T2" fmla="*/ 11 w 40"/>
                <a:gd name="T3" fmla="*/ 25 h 74"/>
                <a:gd name="T4" fmla="*/ 10 w 40"/>
                <a:gd name="T5" fmla="*/ 51 h 74"/>
                <a:gd name="T6" fmla="*/ 0 w 40"/>
                <a:gd name="T7" fmla="*/ 74 h 74"/>
                <a:gd name="T8" fmla="*/ 18 w 40"/>
                <a:gd name="T9" fmla="*/ 65 h 74"/>
                <a:gd name="T10" fmla="*/ 34 w 40"/>
                <a:gd name="T11" fmla="*/ 48 h 74"/>
                <a:gd name="T12" fmla="*/ 40 w 40"/>
                <a:gd name="T13" fmla="*/ 32 h 74"/>
                <a:gd name="T14" fmla="*/ 40 w 40"/>
                <a:gd name="T15" fmla="*/ 15 h 74"/>
                <a:gd name="T16" fmla="*/ 29 w 40"/>
                <a:gd name="T17" fmla="*/ 3 h 74"/>
                <a:gd name="T18" fmla="*/ 9 w 40"/>
                <a:gd name="T19" fmla="*/ 0 h 74"/>
                <a:gd name="T20" fmla="*/ 9 w 40"/>
                <a:gd name="T21" fmla="*/ 0 h 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74"/>
                <a:gd name="T35" fmla="*/ 40 w 40"/>
                <a:gd name="T36" fmla="*/ 74 h 7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74">
                  <a:moveTo>
                    <a:pt x="9" y="0"/>
                  </a:moveTo>
                  <a:lnTo>
                    <a:pt x="11" y="25"/>
                  </a:lnTo>
                  <a:lnTo>
                    <a:pt x="10" y="51"/>
                  </a:lnTo>
                  <a:lnTo>
                    <a:pt x="0" y="74"/>
                  </a:lnTo>
                  <a:lnTo>
                    <a:pt x="18" y="65"/>
                  </a:lnTo>
                  <a:lnTo>
                    <a:pt x="34" y="48"/>
                  </a:lnTo>
                  <a:lnTo>
                    <a:pt x="40" y="32"/>
                  </a:lnTo>
                  <a:lnTo>
                    <a:pt x="40" y="15"/>
                  </a:lnTo>
                  <a:lnTo>
                    <a:pt x="29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28" name="Freeform 80"/>
            <p:cNvSpPr>
              <a:spLocks/>
            </p:cNvSpPr>
            <p:nvPr/>
          </p:nvSpPr>
          <p:spPr bwMode="auto">
            <a:xfrm>
              <a:off x="45" y="3220"/>
              <a:ext cx="70" cy="69"/>
            </a:xfrm>
            <a:custGeom>
              <a:avLst/>
              <a:gdLst>
                <a:gd name="T0" fmla="*/ 37 w 70"/>
                <a:gd name="T1" fmla="*/ 0 h 69"/>
                <a:gd name="T2" fmla="*/ 14 w 70"/>
                <a:gd name="T3" fmla="*/ 22 h 69"/>
                <a:gd name="T4" fmla="*/ 0 w 70"/>
                <a:gd name="T5" fmla="*/ 43 h 69"/>
                <a:gd name="T6" fmla="*/ 4 w 70"/>
                <a:gd name="T7" fmla="*/ 58 h 69"/>
                <a:gd name="T8" fmla="*/ 40 w 70"/>
                <a:gd name="T9" fmla="*/ 63 h 69"/>
                <a:gd name="T10" fmla="*/ 70 w 70"/>
                <a:gd name="T11" fmla="*/ 69 h 69"/>
                <a:gd name="T12" fmla="*/ 70 w 70"/>
                <a:gd name="T13" fmla="*/ 51 h 69"/>
                <a:gd name="T14" fmla="*/ 47 w 70"/>
                <a:gd name="T15" fmla="*/ 29 h 69"/>
                <a:gd name="T16" fmla="*/ 46 w 70"/>
                <a:gd name="T17" fmla="*/ 22 h 69"/>
                <a:gd name="T18" fmla="*/ 69 w 70"/>
                <a:gd name="T19" fmla="*/ 4 h 69"/>
                <a:gd name="T20" fmla="*/ 37 w 70"/>
                <a:gd name="T21" fmla="*/ 0 h 69"/>
                <a:gd name="T22" fmla="*/ 37 w 70"/>
                <a:gd name="T23" fmla="*/ 0 h 6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0"/>
                <a:gd name="T37" fmla="*/ 0 h 69"/>
                <a:gd name="T38" fmla="*/ 70 w 70"/>
                <a:gd name="T39" fmla="*/ 69 h 6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0" h="69">
                  <a:moveTo>
                    <a:pt x="37" y="0"/>
                  </a:moveTo>
                  <a:lnTo>
                    <a:pt x="14" y="22"/>
                  </a:lnTo>
                  <a:lnTo>
                    <a:pt x="0" y="43"/>
                  </a:lnTo>
                  <a:lnTo>
                    <a:pt x="4" y="58"/>
                  </a:lnTo>
                  <a:lnTo>
                    <a:pt x="40" y="63"/>
                  </a:lnTo>
                  <a:lnTo>
                    <a:pt x="70" y="69"/>
                  </a:lnTo>
                  <a:lnTo>
                    <a:pt x="70" y="51"/>
                  </a:lnTo>
                  <a:lnTo>
                    <a:pt x="47" y="29"/>
                  </a:lnTo>
                  <a:lnTo>
                    <a:pt x="46" y="22"/>
                  </a:lnTo>
                  <a:lnTo>
                    <a:pt x="69" y="4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29" name="Freeform 81"/>
            <p:cNvSpPr>
              <a:spLocks/>
            </p:cNvSpPr>
            <p:nvPr/>
          </p:nvSpPr>
          <p:spPr bwMode="auto">
            <a:xfrm>
              <a:off x="51" y="3226"/>
              <a:ext cx="54" cy="57"/>
            </a:xfrm>
            <a:custGeom>
              <a:avLst/>
              <a:gdLst>
                <a:gd name="T0" fmla="*/ 32 w 54"/>
                <a:gd name="T1" fmla="*/ 1 h 57"/>
                <a:gd name="T2" fmla="*/ 13 w 54"/>
                <a:gd name="T3" fmla="*/ 18 h 57"/>
                <a:gd name="T4" fmla="*/ 0 w 54"/>
                <a:gd name="T5" fmla="*/ 38 h 57"/>
                <a:gd name="T6" fmla="*/ 7 w 54"/>
                <a:gd name="T7" fmla="*/ 47 h 57"/>
                <a:gd name="T8" fmla="*/ 41 w 54"/>
                <a:gd name="T9" fmla="*/ 52 h 57"/>
                <a:gd name="T10" fmla="*/ 54 w 54"/>
                <a:gd name="T11" fmla="*/ 57 h 57"/>
                <a:gd name="T12" fmla="*/ 53 w 54"/>
                <a:gd name="T13" fmla="*/ 45 h 57"/>
                <a:gd name="T14" fmla="*/ 28 w 54"/>
                <a:gd name="T15" fmla="*/ 21 h 57"/>
                <a:gd name="T16" fmla="*/ 31 w 54"/>
                <a:gd name="T17" fmla="*/ 14 h 57"/>
                <a:gd name="T18" fmla="*/ 48 w 54"/>
                <a:gd name="T19" fmla="*/ 0 h 57"/>
                <a:gd name="T20" fmla="*/ 32 w 54"/>
                <a:gd name="T21" fmla="*/ 1 h 57"/>
                <a:gd name="T22" fmla="*/ 32 w 54"/>
                <a:gd name="T23" fmla="*/ 1 h 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4"/>
                <a:gd name="T37" fmla="*/ 0 h 57"/>
                <a:gd name="T38" fmla="*/ 54 w 54"/>
                <a:gd name="T39" fmla="*/ 57 h 5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4" h="57">
                  <a:moveTo>
                    <a:pt x="32" y="1"/>
                  </a:moveTo>
                  <a:lnTo>
                    <a:pt x="13" y="18"/>
                  </a:lnTo>
                  <a:lnTo>
                    <a:pt x="0" y="38"/>
                  </a:lnTo>
                  <a:lnTo>
                    <a:pt x="7" y="47"/>
                  </a:lnTo>
                  <a:lnTo>
                    <a:pt x="41" y="52"/>
                  </a:lnTo>
                  <a:lnTo>
                    <a:pt x="54" y="57"/>
                  </a:lnTo>
                  <a:lnTo>
                    <a:pt x="53" y="45"/>
                  </a:lnTo>
                  <a:lnTo>
                    <a:pt x="28" y="21"/>
                  </a:lnTo>
                  <a:lnTo>
                    <a:pt x="31" y="14"/>
                  </a:lnTo>
                  <a:lnTo>
                    <a:pt x="48" y="0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FFD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30" name="Freeform 82"/>
            <p:cNvSpPr>
              <a:spLocks/>
            </p:cNvSpPr>
            <p:nvPr/>
          </p:nvSpPr>
          <p:spPr bwMode="auto">
            <a:xfrm>
              <a:off x="270" y="3249"/>
              <a:ext cx="41" cy="58"/>
            </a:xfrm>
            <a:custGeom>
              <a:avLst/>
              <a:gdLst>
                <a:gd name="T0" fmla="*/ 41 w 41"/>
                <a:gd name="T1" fmla="*/ 1 h 58"/>
                <a:gd name="T2" fmla="*/ 9 w 41"/>
                <a:gd name="T3" fmla="*/ 0 h 58"/>
                <a:gd name="T4" fmla="*/ 0 w 41"/>
                <a:gd name="T5" fmla="*/ 18 h 58"/>
                <a:gd name="T6" fmla="*/ 21 w 41"/>
                <a:gd name="T7" fmla="*/ 49 h 58"/>
                <a:gd name="T8" fmla="*/ 37 w 41"/>
                <a:gd name="T9" fmla="*/ 58 h 58"/>
                <a:gd name="T10" fmla="*/ 35 w 41"/>
                <a:gd name="T11" fmla="*/ 29 h 58"/>
                <a:gd name="T12" fmla="*/ 41 w 41"/>
                <a:gd name="T13" fmla="*/ 1 h 58"/>
                <a:gd name="T14" fmla="*/ 41 w 41"/>
                <a:gd name="T15" fmla="*/ 1 h 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1"/>
                <a:gd name="T25" fmla="*/ 0 h 58"/>
                <a:gd name="T26" fmla="*/ 41 w 41"/>
                <a:gd name="T27" fmla="*/ 58 h 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1" h="58">
                  <a:moveTo>
                    <a:pt x="41" y="1"/>
                  </a:moveTo>
                  <a:lnTo>
                    <a:pt x="9" y="0"/>
                  </a:lnTo>
                  <a:lnTo>
                    <a:pt x="0" y="18"/>
                  </a:lnTo>
                  <a:lnTo>
                    <a:pt x="21" y="49"/>
                  </a:lnTo>
                  <a:lnTo>
                    <a:pt x="37" y="58"/>
                  </a:lnTo>
                  <a:lnTo>
                    <a:pt x="35" y="29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rgbClr val="FF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31" name="Freeform 83"/>
            <p:cNvSpPr>
              <a:spLocks/>
            </p:cNvSpPr>
            <p:nvPr/>
          </p:nvSpPr>
          <p:spPr bwMode="auto">
            <a:xfrm>
              <a:off x="462" y="3228"/>
              <a:ext cx="137" cy="37"/>
            </a:xfrm>
            <a:custGeom>
              <a:avLst/>
              <a:gdLst>
                <a:gd name="T0" fmla="*/ 0 w 137"/>
                <a:gd name="T1" fmla="*/ 12 h 37"/>
                <a:gd name="T2" fmla="*/ 18 w 137"/>
                <a:gd name="T3" fmla="*/ 0 h 37"/>
                <a:gd name="T4" fmla="*/ 37 w 137"/>
                <a:gd name="T5" fmla="*/ 18 h 37"/>
                <a:gd name="T6" fmla="*/ 98 w 137"/>
                <a:gd name="T7" fmla="*/ 21 h 37"/>
                <a:gd name="T8" fmla="*/ 137 w 137"/>
                <a:gd name="T9" fmla="*/ 37 h 37"/>
                <a:gd name="T10" fmla="*/ 44 w 137"/>
                <a:gd name="T11" fmla="*/ 37 h 37"/>
                <a:gd name="T12" fmla="*/ 5 w 137"/>
                <a:gd name="T13" fmla="*/ 37 h 37"/>
                <a:gd name="T14" fmla="*/ 0 w 137"/>
                <a:gd name="T15" fmla="*/ 12 h 37"/>
                <a:gd name="T16" fmla="*/ 0 w 137"/>
                <a:gd name="T17" fmla="*/ 12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7"/>
                <a:gd name="T28" fmla="*/ 0 h 37"/>
                <a:gd name="T29" fmla="*/ 137 w 137"/>
                <a:gd name="T30" fmla="*/ 37 h 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7" h="37">
                  <a:moveTo>
                    <a:pt x="0" y="12"/>
                  </a:moveTo>
                  <a:lnTo>
                    <a:pt x="18" y="0"/>
                  </a:lnTo>
                  <a:lnTo>
                    <a:pt x="37" y="18"/>
                  </a:lnTo>
                  <a:lnTo>
                    <a:pt x="98" y="21"/>
                  </a:lnTo>
                  <a:lnTo>
                    <a:pt x="137" y="37"/>
                  </a:lnTo>
                  <a:lnTo>
                    <a:pt x="44" y="37"/>
                  </a:lnTo>
                  <a:lnTo>
                    <a:pt x="5" y="37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D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32" name="Freeform 84"/>
            <p:cNvSpPr>
              <a:spLocks/>
            </p:cNvSpPr>
            <p:nvPr/>
          </p:nvSpPr>
          <p:spPr bwMode="auto">
            <a:xfrm>
              <a:off x="467" y="3307"/>
              <a:ext cx="116" cy="110"/>
            </a:xfrm>
            <a:custGeom>
              <a:avLst/>
              <a:gdLst>
                <a:gd name="T0" fmla="*/ 111 w 116"/>
                <a:gd name="T1" fmla="*/ 0 h 110"/>
                <a:gd name="T2" fmla="*/ 43 w 116"/>
                <a:gd name="T3" fmla="*/ 9 h 110"/>
                <a:gd name="T4" fmla="*/ 0 w 116"/>
                <a:gd name="T5" fmla="*/ 11 h 110"/>
                <a:gd name="T6" fmla="*/ 21 w 116"/>
                <a:gd name="T7" fmla="*/ 27 h 110"/>
                <a:gd name="T8" fmla="*/ 16 w 116"/>
                <a:gd name="T9" fmla="*/ 110 h 110"/>
                <a:gd name="T10" fmla="*/ 52 w 116"/>
                <a:gd name="T11" fmla="*/ 104 h 110"/>
                <a:gd name="T12" fmla="*/ 73 w 116"/>
                <a:gd name="T13" fmla="*/ 79 h 110"/>
                <a:gd name="T14" fmla="*/ 82 w 116"/>
                <a:gd name="T15" fmla="*/ 65 h 110"/>
                <a:gd name="T16" fmla="*/ 88 w 116"/>
                <a:gd name="T17" fmla="*/ 59 h 110"/>
                <a:gd name="T18" fmla="*/ 99 w 116"/>
                <a:gd name="T19" fmla="*/ 50 h 110"/>
                <a:gd name="T20" fmla="*/ 104 w 116"/>
                <a:gd name="T21" fmla="*/ 75 h 110"/>
                <a:gd name="T22" fmla="*/ 116 w 116"/>
                <a:gd name="T23" fmla="*/ 46 h 110"/>
                <a:gd name="T24" fmla="*/ 116 w 116"/>
                <a:gd name="T25" fmla="*/ 20 h 110"/>
                <a:gd name="T26" fmla="*/ 111 w 116"/>
                <a:gd name="T27" fmla="*/ 0 h 110"/>
                <a:gd name="T28" fmla="*/ 111 w 116"/>
                <a:gd name="T29" fmla="*/ 0 h 11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6"/>
                <a:gd name="T46" fmla="*/ 0 h 110"/>
                <a:gd name="T47" fmla="*/ 116 w 116"/>
                <a:gd name="T48" fmla="*/ 110 h 11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6" h="110">
                  <a:moveTo>
                    <a:pt x="111" y="0"/>
                  </a:moveTo>
                  <a:lnTo>
                    <a:pt x="43" y="9"/>
                  </a:lnTo>
                  <a:lnTo>
                    <a:pt x="0" y="11"/>
                  </a:lnTo>
                  <a:lnTo>
                    <a:pt x="21" y="27"/>
                  </a:lnTo>
                  <a:lnTo>
                    <a:pt x="16" y="110"/>
                  </a:lnTo>
                  <a:lnTo>
                    <a:pt x="52" y="104"/>
                  </a:lnTo>
                  <a:lnTo>
                    <a:pt x="73" y="79"/>
                  </a:lnTo>
                  <a:lnTo>
                    <a:pt x="82" y="65"/>
                  </a:lnTo>
                  <a:lnTo>
                    <a:pt x="88" y="59"/>
                  </a:lnTo>
                  <a:lnTo>
                    <a:pt x="99" y="50"/>
                  </a:lnTo>
                  <a:lnTo>
                    <a:pt x="104" y="75"/>
                  </a:lnTo>
                  <a:lnTo>
                    <a:pt x="116" y="46"/>
                  </a:lnTo>
                  <a:lnTo>
                    <a:pt x="116" y="20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FFD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33" name="Freeform 85"/>
            <p:cNvSpPr>
              <a:spLocks/>
            </p:cNvSpPr>
            <p:nvPr/>
          </p:nvSpPr>
          <p:spPr bwMode="auto">
            <a:xfrm>
              <a:off x="323" y="2419"/>
              <a:ext cx="101" cy="173"/>
            </a:xfrm>
            <a:custGeom>
              <a:avLst/>
              <a:gdLst>
                <a:gd name="T0" fmla="*/ 0 w 101"/>
                <a:gd name="T1" fmla="*/ 0 h 173"/>
                <a:gd name="T2" fmla="*/ 28 w 101"/>
                <a:gd name="T3" fmla="*/ 6 h 173"/>
                <a:gd name="T4" fmla="*/ 57 w 101"/>
                <a:gd name="T5" fmla="*/ 46 h 173"/>
                <a:gd name="T6" fmla="*/ 101 w 101"/>
                <a:gd name="T7" fmla="*/ 139 h 173"/>
                <a:gd name="T8" fmla="*/ 95 w 101"/>
                <a:gd name="T9" fmla="*/ 168 h 173"/>
                <a:gd name="T10" fmla="*/ 69 w 101"/>
                <a:gd name="T11" fmla="*/ 173 h 173"/>
                <a:gd name="T12" fmla="*/ 51 w 101"/>
                <a:gd name="T13" fmla="*/ 162 h 173"/>
                <a:gd name="T14" fmla="*/ 47 w 101"/>
                <a:gd name="T15" fmla="*/ 126 h 173"/>
                <a:gd name="T16" fmla="*/ 37 w 101"/>
                <a:gd name="T17" fmla="*/ 64 h 173"/>
                <a:gd name="T18" fmla="*/ 30 w 101"/>
                <a:gd name="T19" fmla="*/ 27 h 173"/>
                <a:gd name="T20" fmla="*/ 23 w 101"/>
                <a:gd name="T21" fmla="*/ 15 h 173"/>
                <a:gd name="T22" fmla="*/ 0 w 101"/>
                <a:gd name="T23" fmla="*/ 0 h 173"/>
                <a:gd name="T24" fmla="*/ 0 w 101"/>
                <a:gd name="T25" fmla="*/ 0 h 1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"/>
                <a:gd name="T40" fmla="*/ 0 h 173"/>
                <a:gd name="T41" fmla="*/ 101 w 101"/>
                <a:gd name="T42" fmla="*/ 173 h 1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" h="173">
                  <a:moveTo>
                    <a:pt x="0" y="0"/>
                  </a:moveTo>
                  <a:lnTo>
                    <a:pt x="28" y="6"/>
                  </a:lnTo>
                  <a:lnTo>
                    <a:pt x="57" y="46"/>
                  </a:lnTo>
                  <a:lnTo>
                    <a:pt x="101" y="139"/>
                  </a:lnTo>
                  <a:lnTo>
                    <a:pt x="95" y="168"/>
                  </a:lnTo>
                  <a:lnTo>
                    <a:pt x="69" y="173"/>
                  </a:lnTo>
                  <a:lnTo>
                    <a:pt x="51" y="162"/>
                  </a:lnTo>
                  <a:lnTo>
                    <a:pt x="47" y="126"/>
                  </a:lnTo>
                  <a:lnTo>
                    <a:pt x="37" y="64"/>
                  </a:lnTo>
                  <a:lnTo>
                    <a:pt x="30" y="27"/>
                  </a:lnTo>
                  <a:lnTo>
                    <a:pt x="23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34" name="Freeform 86"/>
            <p:cNvSpPr>
              <a:spLocks/>
            </p:cNvSpPr>
            <p:nvPr/>
          </p:nvSpPr>
          <p:spPr bwMode="auto">
            <a:xfrm>
              <a:off x="491" y="2674"/>
              <a:ext cx="75" cy="153"/>
            </a:xfrm>
            <a:custGeom>
              <a:avLst/>
              <a:gdLst>
                <a:gd name="T0" fmla="*/ 0 w 75"/>
                <a:gd name="T1" fmla="*/ 0 h 153"/>
                <a:gd name="T2" fmla="*/ 19 w 75"/>
                <a:gd name="T3" fmla="*/ 36 h 153"/>
                <a:gd name="T4" fmla="*/ 66 w 75"/>
                <a:gd name="T5" fmla="*/ 66 h 153"/>
                <a:gd name="T6" fmla="*/ 75 w 75"/>
                <a:gd name="T7" fmla="*/ 102 h 153"/>
                <a:gd name="T8" fmla="*/ 64 w 75"/>
                <a:gd name="T9" fmla="*/ 153 h 153"/>
                <a:gd name="T10" fmla="*/ 44 w 75"/>
                <a:gd name="T11" fmla="*/ 153 h 153"/>
                <a:gd name="T12" fmla="*/ 26 w 75"/>
                <a:gd name="T13" fmla="*/ 139 h 153"/>
                <a:gd name="T14" fmla="*/ 15 w 75"/>
                <a:gd name="T15" fmla="*/ 98 h 153"/>
                <a:gd name="T16" fmla="*/ 20 w 75"/>
                <a:gd name="T17" fmla="*/ 69 h 153"/>
                <a:gd name="T18" fmla="*/ 1 w 75"/>
                <a:gd name="T19" fmla="*/ 43 h 153"/>
                <a:gd name="T20" fmla="*/ 0 w 75"/>
                <a:gd name="T21" fmla="*/ 25 h 153"/>
                <a:gd name="T22" fmla="*/ 0 w 75"/>
                <a:gd name="T23" fmla="*/ 0 h 153"/>
                <a:gd name="T24" fmla="*/ 0 w 75"/>
                <a:gd name="T25" fmla="*/ 0 h 1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"/>
                <a:gd name="T40" fmla="*/ 0 h 153"/>
                <a:gd name="T41" fmla="*/ 75 w 75"/>
                <a:gd name="T42" fmla="*/ 153 h 15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" h="153">
                  <a:moveTo>
                    <a:pt x="0" y="0"/>
                  </a:moveTo>
                  <a:lnTo>
                    <a:pt x="19" y="36"/>
                  </a:lnTo>
                  <a:lnTo>
                    <a:pt x="66" y="66"/>
                  </a:lnTo>
                  <a:lnTo>
                    <a:pt x="75" y="102"/>
                  </a:lnTo>
                  <a:lnTo>
                    <a:pt x="64" y="153"/>
                  </a:lnTo>
                  <a:lnTo>
                    <a:pt x="44" y="153"/>
                  </a:lnTo>
                  <a:lnTo>
                    <a:pt x="26" y="139"/>
                  </a:lnTo>
                  <a:lnTo>
                    <a:pt x="15" y="98"/>
                  </a:lnTo>
                  <a:lnTo>
                    <a:pt x="20" y="69"/>
                  </a:lnTo>
                  <a:lnTo>
                    <a:pt x="1" y="43"/>
                  </a:lnTo>
                  <a:lnTo>
                    <a:pt x="0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35" name="Freeform 87"/>
            <p:cNvSpPr>
              <a:spLocks/>
            </p:cNvSpPr>
            <p:nvPr/>
          </p:nvSpPr>
          <p:spPr bwMode="auto">
            <a:xfrm>
              <a:off x="424" y="2850"/>
              <a:ext cx="147" cy="247"/>
            </a:xfrm>
            <a:custGeom>
              <a:avLst/>
              <a:gdLst>
                <a:gd name="T0" fmla="*/ 5 w 147"/>
                <a:gd name="T1" fmla="*/ 0 h 247"/>
                <a:gd name="T2" fmla="*/ 18 w 147"/>
                <a:gd name="T3" fmla="*/ 31 h 247"/>
                <a:gd name="T4" fmla="*/ 77 w 147"/>
                <a:gd name="T5" fmla="*/ 44 h 247"/>
                <a:gd name="T6" fmla="*/ 122 w 147"/>
                <a:gd name="T7" fmla="*/ 43 h 247"/>
                <a:gd name="T8" fmla="*/ 113 w 147"/>
                <a:gd name="T9" fmla="*/ 70 h 247"/>
                <a:gd name="T10" fmla="*/ 134 w 147"/>
                <a:gd name="T11" fmla="*/ 112 h 247"/>
                <a:gd name="T12" fmla="*/ 143 w 147"/>
                <a:gd name="T13" fmla="*/ 146 h 247"/>
                <a:gd name="T14" fmla="*/ 147 w 147"/>
                <a:gd name="T15" fmla="*/ 191 h 247"/>
                <a:gd name="T16" fmla="*/ 136 w 147"/>
                <a:gd name="T17" fmla="*/ 225 h 247"/>
                <a:gd name="T18" fmla="*/ 105 w 147"/>
                <a:gd name="T19" fmla="*/ 247 h 247"/>
                <a:gd name="T20" fmla="*/ 96 w 147"/>
                <a:gd name="T21" fmla="*/ 209 h 247"/>
                <a:gd name="T22" fmla="*/ 101 w 147"/>
                <a:gd name="T23" fmla="*/ 162 h 247"/>
                <a:gd name="T24" fmla="*/ 96 w 147"/>
                <a:gd name="T25" fmla="*/ 92 h 247"/>
                <a:gd name="T26" fmla="*/ 73 w 147"/>
                <a:gd name="T27" fmla="*/ 67 h 247"/>
                <a:gd name="T28" fmla="*/ 49 w 147"/>
                <a:gd name="T29" fmla="*/ 49 h 247"/>
                <a:gd name="T30" fmla="*/ 6 w 147"/>
                <a:gd name="T31" fmla="*/ 35 h 247"/>
                <a:gd name="T32" fmla="*/ 0 w 147"/>
                <a:gd name="T33" fmla="*/ 8 h 247"/>
                <a:gd name="T34" fmla="*/ 5 w 147"/>
                <a:gd name="T35" fmla="*/ 0 h 247"/>
                <a:gd name="T36" fmla="*/ 5 w 147"/>
                <a:gd name="T37" fmla="*/ 0 h 24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47"/>
                <a:gd name="T58" fmla="*/ 0 h 247"/>
                <a:gd name="T59" fmla="*/ 147 w 147"/>
                <a:gd name="T60" fmla="*/ 247 h 24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47" h="247">
                  <a:moveTo>
                    <a:pt x="5" y="0"/>
                  </a:moveTo>
                  <a:lnTo>
                    <a:pt x="18" y="31"/>
                  </a:lnTo>
                  <a:lnTo>
                    <a:pt x="77" y="44"/>
                  </a:lnTo>
                  <a:lnTo>
                    <a:pt x="122" y="43"/>
                  </a:lnTo>
                  <a:lnTo>
                    <a:pt x="113" y="70"/>
                  </a:lnTo>
                  <a:lnTo>
                    <a:pt x="134" y="112"/>
                  </a:lnTo>
                  <a:lnTo>
                    <a:pt x="143" y="146"/>
                  </a:lnTo>
                  <a:lnTo>
                    <a:pt x="147" y="191"/>
                  </a:lnTo>
                  <a:lnTo>
                    <a:pt x="136" y="225"/>
                  </a:lnTo>
                  <a:lnTo>
                    <a:pt x="105" y="247"/>
                  </a:lnTo>
                  <a:lnTo>
                    <a:pt x="96" y="209"/>
                  </a:lnTo>
                  <a:lnTo>
                    <a:pt x="101" y="162"/>
                  </a:lnTo>
                  <a:lnTo>
                    <a:pt x="96" y="92"/>
                  </a:lnTo>
                  <a:lnTo>
                    <a:pt x="73" y="67"/>
                  </a:lnTo>
                  <a:lnTo>
                    <a:pt x="49" y="49"/>
                  </a:lnTo>
                  <a:lnTo>
                    <a:pt x="6" y="35"/>
                  </a:lnTo>
                  <a:lnTo>
                    <a:pt x="0" y="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36" name="Freeform 88"/>
            <p:cNvSpPr>
              <a:spLocks/>
            </p:cNvSpPr>
            <p:nvPr/>
          </p:nvSpPr>
          <p:spPr bwMode="auto">
            <a:xfrm>
              <a:off x="626" y="3231"/>
              <a:ext cx="50" cy="156"/>
            </a:xfrm>
            <a:custGeom>
              <a:avLst/>
              <a:gdLst>
                <a:gd name="T0" fmla="*/ 49 w 50"/>
                <a:gd name="T1" fmla="*/ 0 h 156"/>
                <a:gd name="T2" fmla="*/ 37 w 50"/>
                <a:gd name="T3" fmla="*/ 40 h 156"/>
                <a:gd name="T4" fmla="*/ 7 w 50"/>
                <a:gd name="T5" fmla="*/ 76 h 156"/>
                <a:gd name="T6" fmla="*/ 7 w 50"/>
                <a:gd name="T7" fmla="*/ 105 h 156"/>
                <a:gd name="T8" fmla="*/ 0 w 50"/>
                <a:gd name="T9" fmla="*/ 156 h 156"/>
                <a:gd name="T10" fmla="*/ 12 w 50"/>
                <a:gd name="T11" fmla="*/ 145 h 156"/>
                <a:gd name="T12" fmla="*/ 28 w 50"/>
                <a:gd name="T13" fmla="*/ 101 h 156"/>
                <a:gd name="T14" fmla="*/ 41 w 50"/>
                <a:gd name="T15" fmla="*/ 126 h 156"/>
                <a:gd name="T16" fmla="*/ 46 w 50"/>
                <a:gd name="T17" fmla="*/ 87 h 156"/>
                <a:gd name="T18" fmla="*/ 40 w 50"/>
                <a:gd name="T19" fmla="*/ 58 h 156"/>
                <a:gd name="T20" fmla="*/ 50 w 50"/>
                <a:gd name="T21" fmla="*/ 33 h 156"/>
                <a:gd name="T22" fmla="*/ 49 w 50"/>
                <a:gd name="T23" fmla="*/ 0 h 156"/>
                <a:gd name="T24" fmla="*/ 49 w 50"/>
                <a:gd name="T25" fmla="*/ 0 h 15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0"/>
                <a:gd name="T40" fmla="*/ 0 h 156"/>
                <a:gd name="T41" fmla="*/ 50 w 50"/>
                <a:gd name="T42" fmla="*/ 156 h 15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0" h="156">
                  <a:moveTo>
                    <a:pt x="49" y="0"/>
                  </a:moveTo>
                  <a:lnTo>
                    <a:pt x="37" y="40"/>
                  </a:lnTo>
                  <a:lnTo>
                    <a:pt x="7" y="76"/>
                  </a:lnTo>
                  <a:lnTo>
                    <a:pt x="7" y="105"/>
                  </a:lnTo>
                  <a:lnTo>
                    <a:pt x="0" y="156"/>
                  </a:lnTo>
                  <a:lnTo>
                    <a:pt x="12" y="145"/>
                  </a:lnTo>
                  <a:lnTo>
                    <a:pt x="28" y="101"/>
                  </a:lnTo>
                  <a:lnTo>
                    <a:pt x="41" y="126"/>
                  </a:lnTo>
                  <a:lnTo>
                    <a:pt x="46" y="87"/>
                  </a:lnTo>
                  <a:lnTo>
                    <a:pt x="40" y="58"/>
                  </a:lnTo>
                  <a:lnTo>
                    <a:pt x="50" y="33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FD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37" name="Freeform 89"/>
            <p:cNvSpPr>
              <a:spLocks/>
            </p:cNvSpPr>
            <p:nvPr/>
          </p:nvSpPr>
          <p:spPr bwMode="auto">
            <a:xfrm>
              <a:off x="0" y="2378"/>
              <a:ext cx="794" cy="1286"/>
            </a:xfrm>
            <a:custGeom>
              <a:avLst/>
              <a:gdLst>
                <a:gd name="T0" fmla="*/ 282 w 794"/>
                <a:gd name="T1" fmla="*/ 34 h 1286"/>
                <a:gd name="T2" fmla="*/ 268 w 794"/>
                <a:gd name="T3" fmla="*/ 155 h 1286"/>
                <a:gd name="T4" fmla="*/ 297 w 794"/>
                <a:gd name="T5" fmla="*/ 258 h 1286"/>
                <a:gd name="T6" fmla="*/ 330 w 794"/>
                <a:gd name="T7" fmla="*/ 290 h 1286"/>
                <a:gd name="T8" fmla="*/ 414 w 794"/>
                <a:gd name="T9" fmla="*/ 451 h 1286"/>
                <a:gd name="T10" fmla="*/ 373 w 794"/>
                <a:gd name="T11" fmla="*/ 480 h 1286"/>
                <a:gd name="T12" fmla="*/ 90 w 794"/>
                <a:gd name="T13" fmla="*/ 523 h 1286"/>
                <a:gd name="T14" fmla="*/ 85 w 794"/>
                <a:gd name="T15" fmla="*/ 633 h 1286"/>
                <a:gd name="T16" fmla="*/ 23 w 794"/>
                <a:gd name="T17" fmla="*/ 713 h 1286"/>
                <a:gd name="T18" fmla="*/ 31 w 794"/>
                <a:gd name="T19" fmla="*/ 787 h 1286"/>
                <a:gd name="T20" fmla="*/ 45 w 794"/>
                <a:gd name="T21" fmla="*/ 869 h 1286"/>
                <a:gd name="T22" fmla="*/ 40 w 794"/>
                <a:gd name="T23" fmla="*/ 945 h 1286"/>
                <a:gd name="T24" fmla="*/ 86 w 794"/>
                <a:gd name="T25" fmla="*/ 1016 h 1286"/>
                <a:gd name="T26" fmla="*/ 160 w 794"/>
                <a:gd name="T27" fmla="*/ 1126 h 1286"/>
                <a:gd name="T28" fmla="*/ 231 w 794"/>
                <a:gd name="T29" fmla="*/ 1165 h 1286"/>
                <a:gd name="T30" fmla="*/ 337 w 794"/>
                <a:gd name="T31" fmla="*/ 1148 h 1286"/>
                <a:gd name="T32" fmla="*/ 452 w 794"/>
                <a:gd name="T33" fmla="*/ 1121 h 1286"/>
                <a:gd name="T34" fmla="*/ 524 w 794"/>
                <a:gd name="T35" fmla="*/ 1116 h 1286"/>
                <a:gd name="T36" fmla="*/ 523 w 794"/>
                <a:gd name="T37" fmla="*/ 1158 h 1286"/>
                <a:gd name="T38" fmla="*/ 669 w 794"/>
                <a:gd name="T39" fmla="*/ 1256 h 1286"/>
                <a:gd name="T40" fmla="*/ 469 w 794"/>
                <a:gd name="T41" fmla="*/ 1207 h 1286"/>
                <a:gd name="T42" fmla="*/ 364 w 794"/>
                <a:gd name="T43" fmla="*/ 1158 h 1286"/>
                <a:gd name="T44" fmla="*/ 269 w 794"/>
                <a:gd name="T45" fmla="*/ 1185 h 1286"/>
                <a:gd name="T46" fmla="*/ 193 w 794"/>
                <a:gd name="T47" fmla="*/ 1157 h 1286"/>
                <a:gd name="T48" fmla="*/ 129 w 794"/>
                <a:gd name="T49" fmla="*/ 1126 h 1286"/>
                <a:gd name="T50" fmla="*/ 74 w 794"/>
                <a:gd name="T51" fmla="*/ 1049 h 1286"/>
                <a:gd name="T52" fmla="*/ 49 w 794"/>
                <a:gd name="T53" fmla="*/ 977 h 1286"/>
                <a:gd name="T54" fmla="*/ 18 w 794"/>
                <a:gd name="T55" fmla="*/ 904 h 1286"/>
                <a:gd name="T56" fmla="*/ 37 w 794"/>
                <a:gd name="T57" fmla="*/ 833 h 1286"/>
                <a:gd name="T58" fmla="*/ 4 w 794"/>
                <a:gd name="T59" fmla="*/ 759 h 1286"/>
                <a:gd name="T60" fmla="*/ 42 w 794"/>
                <a:gd name="T61" fmla="*/ 675 h 1286"/>
                <a:gd name="T62" fmla="*/ 64 w 794"/>
                <a:gd name="T63" fmla="*/ 600 h 1286"/>
                <a:gd name="T64" fmla="*/ 200 w 794"/>
                <a:gd name="T65" fmla="*/ 461 h 1286"/>
                <a:gd name="T66" fmla="*/ 393 w 794"/>
                <a:gd name="T67" fmla="*/ 436 h 1286"/>
                <a:gd name="T68" fmla="*/ 297 w 794"/>
                <a:gd name="T69" fmla="*/ 269 h 1286"/>
                <a:gd name="T70" fmla="*/ 254 w 794"/>
                <a:gd name="T71" fmla="*/ 104 h 1286"/>
                <a:gd name="T72" fmla="*/ 343 w 794"/>
                <a:gd name="T73" fmla="*/ 0 h 1286"/>
                <a:gd name="T74" fmla="*/ 475 w 794"/>
                <a:gd name="T75" fmla="*/ 200 h 1286"/>
                <a:gd name="T76" fmla="*/ 532 w 794"/>
                <a:gd name="T77" fmla="*/ 323 h 1286"/>
                <a:gd name="T78" fmla="*/ 578 w 794"/>
                <a:gd name="T79" fmla="*/ 362 h 1286"/>
                <a:gd name="T80" fmla="*/ 610 w 794"/>
                <a:gd name="T81" fmla="*/ 415 h 1286"/>
                <a:gd name="T82" fmla="*/ 661 w 794"/>
                <a:gd name="T83" fmla="*/ 639 h 1286"/>
                <a:gd name="T84" fmla="*/ 669 w 794"/>
                <a:gd name="T85" fmla="*/ 797 h 1286"/>
                <a:gd name="T86" fmla="*/ 793 w 794"/>
                <a:gd name="T87" fmla="*/ 956 h 1286"/>
                <a:gd name="T88" fmla="*/ 777 w 794"/>
                <a:gd name="T89" fmla="*/ 986 h 1286"/>
                <a:gd name="T90" fmla="*/ 738 w 794"/>
                <a:gd name="T91" fmla="*/ 889 h 1286"/>
                <a:gd name="T92" fmla="*/ 692 w 794"/>
                <a:gd name="T93" fmla="*/ 842 h 1286"/>
                <a:gd name="T94" fmla="*/ 654 w 794"/>
                <a:gd name="T95" fmla="*/ 663 h 1286"/>
                <a:gd name="T96" fmla="*/ 597 w 794"/>
                <a:gd name="T97" fmla="*/ 422 h 1286"/>
                <a:gd name="T98" fmla="*/ 494 w 794"/>
                <a:gd name="T99" fmla="*/ 299 h 1286"/>
                <a:gd name="T100" fmla="*/ 394 w 794"/>
                <a:gd name="T101" fmla="*/ 59 h 1286"/>
                <a:gd name="T102" fmla="*/ 330 w 794"/>
                <a:gd name="T103" fmla="*/ 10 h 128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94"/>
                <a:gd name="T157" fmla="*/ 0 h 1286"/>
                <a:gd name="T158" fmla="*/ 794 w 794"/>
                <a:gd name="T159" fmla="*/ 1286 h 128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94" h="1286">
                  <a:moveTo>
                    <a:pt x="330" y="10"/>
                  </a:moveTo>
                  <a:lnTo>
                    <a:pt x="311" y="18"/>
                  </a:lnTo>
                  <a:lnTo>
                    <a:pt x="282" y="34"/>
                  </a:lnTo>
                  <a:lnTo>
                    <a:pt x="268" y="58"/>
                  </a:lnTo>
                  <a:lnTo>
                    <a:pt x="263" y="74"/>
                  </a:lnTo>
                  <a:lnTo>
                    <a:pt x="268" y="155"/>
                  </a:lnTo>
                  <a:lnTo>
                    <a:pt x="277" y="198"/>
                  </a:lnTo>
                  <a:lnTo>
                    <a:pt x="287" y="232"/>
                  </a:lnTo>
                  <a:lnTo>
                    <a:pt x="297" y="258"/>
                  </a:lnTo>
                  <a:lnTo>
                    <a:pt x="309" y="273"/>
                  </a:lnTo>
                  <a:lnTo>
                    <a:pt x="319" y="282"/>
                  </a:lnTo>
                  <a:lnTo>
                    <a:pt x="330" y="290"/>
                  </a:lnTo>
                  <a:lnTo>
                    <a:pt x="348" y="325"/>
                  </a:lnTo>
                  <a:lnTo>
                    <a:pt x="386" y="372"/>
                  </a:lnTo>
                  <a:lnTo>
                    <a:pt x="414" y="451"/>
                  </a:lnTo>
                  <a:lnTo>
                    <a:pt x="416" y="478"/>
                  </a:lnTo>
                  <a:lnTo>
                    <a:pt x="402" y="445"/>
                  </a:lnTo>
                  <a:lnTo>
                    <a:pt x="373" y="480"/>
                  </a:lnTo>
                  <a:lnTo>
                    <a:pt x="229" y="469"/>
                  </a:lnTo>
                  <a:lnTo>
                    <a:pt x="199" y="472"/>
                  </a:lnTo>
                  <a:lnTo>
                    <a:pt x="90" y="523"/>
                  </a:lnTo>
                  <a:lnTo>
                    <a:pt x="78" y="555"/>
                  </a:lnTo>
                  <a:lnTo>
                    <a:pt x="74" y="610"/>
                  </a:lnTo>
                  <a:lnTo>
                    <a:pt x="85" y="633"/>
                  </a:lnTo>
                  <a:lnTo>
                    <a:pt x="83" y="659"/>
                  </a:lnTo>
                  <a:lnTo>
                    <a:pt x="28" y="702"/>
                  </a:lnTo>
                  <a:lnTo>
                    <a:pt x="23" y="713"/>
                  </a:lnTo>
                  <a:lnTo>
                    <a:pt x="13" y="729"/>
                  </a:lnTo>
                  <a:lnTo>
                    <a:pt x="13" y="768"/>
                  </a:lnTo>
                  <a:lnTo>
                    <a:pt x="31" y="787"/>
                  </a:lnTo>
                  <a:lnTo>
                    <a:pt x="40" y="809"/>
                  </a:lnTo>
                  <a:lnTo>
                    <a:pt x="50" y="837"/>
                  </a:lnTo>
                  <a:lnTo>
                    <a:pt x="45" y="869"/>
                  </a:lnTo>
                  <a:lnTo>
                    <a:pt x="35" y="889"/>
                  </a:lnTo>
                  <a:lnTo>
                    <a:pt x="35" y="925"/>
                  </a:lnTo>
                  <a:lnTo>
                    <a:pt x="40" y="945"/>
                  </a:lnTo>
                  <a:lnTo>
                    <a:pt x="50" y="961"/>
                  </a:lnTo>
                  <a:lnTo>
                    <a:pt x="64" y="975"/>
                  </a:lnTo>
                  <a:lnTo>
                    <a:pt x="86" y="1016"/>
                  </a:lnTo>
                  <a:lnTo>
                    <a:pt x="93" y="1058"/>
                  </a:lnTo>
                  <a:lnTo>
                    <a:pt x="118" y="1107"/>
                  </a:lnTo>
                  <a:lnTo>
                    <a:pt x="160" y="1126"/>
                  </a:lnTo>
                  <a:lnTo>
                    <a:pt x="210" y="1155"/>
                  </a:lnTo>
                  <a:lnTo>
                    <a:pt x="245" y="1153"/>
                  </a:lnTo>
                  <a:lnTo>
                    <a:pt x="231" y="1165"/>
                  </a:lnTo>
                  <a:lnTo>
                    <a:pt x="279" y="1174"/>
                  </a:lnTo>
                  <a:lnTo>
                    <a:pt x="318" y="1158"/>
                  </a:lnTo>
                  <a:lnTo>
                    <a:pt x="337" y="1148"/>
                  </a:lnTo>
                  <a:lnTo>
                    <a:pt x="378" y="1148"/>
                  </a:lnTo>
                  <a:lnTo>
                    <a:pt x="418" y="1139"/>
                  </a:lnTo>
                  <a:lnTo>
                    <a:pt x="452" y="1121"/>
                  </a:lnTo>
                  <a:lnTo>
                    <a:pt x="480" y="1121"/>
                  </a:lnTo>
                  <a:lnTo>
                    <a:pt x="510" y="1107"/>
                  </a:lnTo>
                  <a:lnTo>
                    <a:pt x="524" y="1116"/>
                  </a:lnTo>
                  <a:lnTo>
                    <a:pt x="605" y="1102"/>
                  </a:lnTo>
                  <a:lnTo>
                    <a:pt x="523" y="1132"/>
                  </a:lnTo>
                  <a:lnTo>
                    <a:pt x="523" y="1158"/>
                  </a:lnTo>
                  <a:lnTo>
                    <a:pt x="558" y="1205"/>
                  </a:lnTo>
                  <a:lnTo>
                    <a:pt x="606" y="1256"/>
                  </a:lnTo>
                  <a:lnTo>
                    <a:pt x="669" y="1256"/>
                  </a:lnTo>
                  <a:lnTo>
                    <a:pt x="626" y="1286"/>
                  </a:lnTo>
                  <a:lnTo>
                    <a:pt x="534" y="1281"/>
                  </a:lnTo>
                  <a:lnTo>
                    <a:pt x="469" y="1207"/>
                  </a:lnTo>
                  <a:lnTo>
                    <a:pt x="446" y="1144"/>
                  </a:lnTo>
                  <a:lnTo>
                    <a:pt x="411" y="1151"/>
                  </a:lnTo>
                  <a:lnTo>
                    <a:pt x="364" y="1158"/>
                  </a:lnTo>
                  <a:lnTo>
                    <a:pt x="339" y="1160"/>
                  </a:lnTo>
                  <a:lnTo>
                    <a:pt x="293" y="1180"/>
                  </a:lnTo>
                  <a:lnTo>
                    <a:pt x="269" y="1185"/>
                  </a:lnTo>
                  <a:lnTo>
                    <a:pt x="220" y="1174"/>
                  </a:lnTo>
                  <a:lnTo>
                    <a:pt x="213" y="1169"/>
                  </a:lnTo>
                  <a:lnTo>
                    <a:pt x="193" y="1157"/>
                  </a:lnTo>
                  <a:lnTo>
                    <a:pt x="172" y="1146"/>
                  </a:lnTo>
                  <a:lnTo>
                    <a:pt x="156" y="1137"/>
                  </a:lnTo>
                  <a:lnTo>
                    <a:pt x="129" y="1126"/>
                  </a:lnTo>
                  <a:lnTo>
                    <a:pt x="113" y="1120"/>
                  </a:lnTo>
                  <a:lnTo>
                    <a:pt x="88" y="1074"/>
                  </a:lnTo>
                  <a:lnTo>
                    <a:pt x="74" y="1049"/>
                  </a:lnTo>
                  <a:lnTo>
                    <a:pt x="73" y="1018"/>
                  </a:lnTo>
                  <a:lnTo>
                    <a:pt x="59" y="997"/>
                  </a:lnTo>
                  <a:lnTo>
                    <a:pt x="49" y="977"/>
                  </a:lnTo>
                  <a:lnTo>
                    <a:pt x="37" y="961"/>
                  </a:lnTo>
                  <a:lnTo>
                    <a:pt x="23" y="925"/>
                  </a:lnTo>
                  <a:lnTo>
                    <a:pt x="18" y="904"/>
                  </a:lnTo>
                  <a:lnTo>
                    <a:pt x="23" y="880"/>
                  </a:lnTo>
                  <a:lnTo>
                    <a:pt x="40" y="851"/>
                  </a:lnTo>
                  <a:lnTo>
                    <a:pt x="37" y="833"/>
                  </a:lnTo>
                  <a:lnTo>
                    <a:pt x="32" y="817"/>
                  </a:lnTo>
                  <a:lnTo>
                    <a:pt x="22" y="797"/>
                  </a:lnTo>
                  <a:lnTo>
                    <a:pt x="4" y="759"/>
                  </a:lnTo>
                  <a:lnTo>
                    <a:pt x="0" y="738"/>
                  </a:lnTo>
                  <a:lnTo>
                    <a:pt x="8" y="711"/>
                  </a:lnTo>
                  <a:lnTo>
                    <a:pt x="42" y="675"/>
                  </a:lnTo>
                  <a:lnTo>
                    <a:pt x="67" y="657"/>
                  </a:lnTo>
                  <a:lnTo>
                    <a:pt x="74" y="637"/>
                  </a:lnTo>
                  <a:lnTo>
                    <a:pt x="64" y="600"/>
                  </a:lnTo>
                  <a:lnTo>
                    <a:pt x="70" y="529"/>
                  </a:lnTo>
                  <a:lnTo>
                    <a:pt x="95" y="507"/>
                  </a:lnTo>
                  <a:lnTo>
                    <a:pt x="200" y="461"/>
                  </a:lnTo>
                  <a:lnTo>
                    <a:pt x="259" y="461"/>
                  </a:lnTo>
                  <a:lnTo>
                    <a:pt x="369" y="470"/>
                  </a:lnTo>
                  <a:lnTo>
                    <a:pt x="393" y="436"/>
                  </a:lnTo>
                  <a:lnTo>
                    <a:pt x="374" y="376"/>
                  </a:lnTo>
                  <a:lnTo>
                    <a:pt x="313" y="290"/>
                  </a:lnTo>
                  <a:lnTo>
                    <a:pt x="297" y="269"/>
                  </a:lnTo>
                  <a:lnTo>
                    <a:pt x="274" y="228"/>
                  </a:lnTo>
                  <a:lnTo>
                    <a:pt x="261" y="156"/>
                  </a:lnTo>
                  <a:lnTo>
                    <a:pt x="254" y="104"/>
                  </a:lnTo>
                  <a:lnTo>
                    <a:pt x="261" y="40"/>
                  </a:lnTo>
                  <a:lnTo>
                    <a:pt x="291" y="11"/>
                  </a:lnTo>
                  <a:lnTo>
                    <a:pt x="343" y="0"/>
                  </a:lnTo>
                  <a:lnTo>
                    <a:pt x="380" y="20"/>
                  </a:lnTo>
                  <a:lnTo>
                    <a:pt x="426" y="90"/>
                  </a:lnTo>
                  <a:lnTo>
                    <a:pt x="475" y="200"/>
                  </a:lnTo>
                  <a:lnTo>
                    <a:pt x="505" y="291"/>
                  </a:lnTo>
                  <a:lnTo>
                    <a:pt x="515" y="304"/>
                  </a:lnTo>
                  <a:lnTo>
                    <a:pt x="532" y="323"/>
                  </a:lnTo>
                  <a:lnTo>
                    <a:pt x="543" y="334"/>
                  </a:lnTo>
                  <a:lnTo>
                    <a:pt x="561" y="348"/>
                  </a:lnTo>
                  <a:lnTo>
                    <a:pt x="578" y="362"/>
                  </a:lnTo>
                  <a:lnTo>
                    <a:pt x="585" y="368"/>
                  </a:lnTo>
                  <a:lnTo>
                    <a:pt x="597" y="388"/>
                  </a:lnTo>
                  <a:lnTo>
                    <a:pt x="610" y="415"/>
                  </a:lnTo>
                  <a:lnTo>
                    <a:pt x="611" y="463"/>
                  </a:lnTo>
                  <a:lnTo>
                    <a:pt x="653" y="612"/>
                  </a:lnTo>
                  <a:lnTo>
                    <a:pt x="661" y="639"/>
                  </a:lnTo>
                  <a:lnTo>
                    <a:pt x="667" y="682"/>
                  </a:lnTo>
                  <a:lnTo>
                    <a:pt x="662" y="744"/>
                  </a:lnTo>
                  <a:lnTo>
                    <a:pt x="669" y="797"/>
                  </a:lnTo>
                  <a:lnTo>
                    <a:pt x="684" y="822"/>
                  </a:lnTo>
                  <a:lnTo>
                    <a:pt x="765" y="854"/>
                  </a:lnTo>
                  <a:lnTo>
                    <a:pt x="793" y="956"/>
                  </a:lnTo>
                  <a:lnTo>
                    <a:pt x="794" y="1049"/>
                  </a:lnTo>
                  <a:lnTo>
                    <a:pt x="789" y="1030"/>
                  </a:lnTo>
                  <a:lnTo>
                    <a:pt x="777" y="986"/>
                  </a:lnTo>
                  <a:lnTo>
                    <a:pt x="763" y="939"/>
                  </a:lnTo>
                  <a:lnTo>
                    <a:pt x="752" y="908"/>
                  </a:lnTo>
                  <a:lnTo>
                    <a:pt x="738" y="889"/>
                  </a:lnTo>
                  <a:lnTo>
                    <a:pt x="718" y="867"/>
                  </a:lnTo>
                  <a:lnTo>
                    <a:pt x="699" y="850"/>
                  </a:lnTo>
                  <a:lnTo>
                    <a:pt x="692" y="842"/>
                  </a:lnTo>
                  <a:lnTo>
                    <a:pt x="669" y="812"/>
                  </a:lnTo>
                  <a:lnTo>
                    <a:pt x="651" y="754"/>
                  </a:lnTo>
                  <a:lnTo>
                    <a:pt x="654" y="663"/>
                  </a:lnTo>
                  <a:lnTo>
                    <a:pt x="630" y="575"/>
                  </a:lnTo>
                  <a:lnTo>
                    <a:pt x="597" y="475"/>
                  </a:lnTo>
                  <a:lnTo>
                    <a:pt x="597" y="422"/>
                  </a:lnTo>
                  <a:lnTo>
                    <a:pt x="585" y="386"/>
                  </a:lnTo>
                  <a:lnTo>
                    <a:pt x="520" y="323"/>
                  </a:lnTo>
                  <a:lnTo>
                    <a:pt x="494" y="299"/>
                  </a:lnTo>
                  <a:lnTo>
                    <a:pt x="471" y="223"/>
                  </a:lnTo>
                  <a:lnTo>
                    <a:pt x="428" y="122"/>
                  </a:lnTo>
                  <a:lnTo>
                    <a:pt x="394" y="59"/>
                  </a:lnTo>
                  <a:lnTo>
                    <a:pt x="361" y="22"/>
                  </a:lnTo>
                  <a:lnTo>
                    <a:pt x="330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38" name="Freeform 90"/>
            <p:cNvSpPr>
              <a:spLocks/>
            </p:cNvSpPr>
            <p:nvPr/>
          </p:nvSpPr>
          <p:spPr bwMode="auto">
            <a:xfrm>
              <a:off x="147" y="2850"/>
              <a:ext cx="359" cy="679"/>
            </a:xfrm>
            <a:custGeom>
              <a:avLst/>
              <a:gdLst>
                <a:gd name="T0" fmla="*/ 239 w 359"/>
                <a:gd name="T1" fmla="*/ 42 h 679"/>
                <a:gd name="T2" fmla="*/ 338 w 359"/>
                <a:gd name="T3" fmla="*/ 142 h 679"/>
                <a:gd name="T4" fmla="*/ 337 w 359"/>
                <a:gd name="T5" fmla="*/ 189 h 679"/>
                <a:gd name="T6" fmla="*/ 327 w 359"/>
                <a:gd name="T7" fmla="*/ 224 h 679"/>
                <a:gd name="T8" fmla="*/ 262 w 359"/>
                <a:gd name="T9" fmla="*/ 205 h 679"/>
                <a:gd name="T10" fmla="*/ 125 w 359"/>
                <a:gd name="T11" fmla="*/ 182 h 679"/>
                <a:gd name="T12" fmla="*/ 7 w 359"/>
                <a:gd name="T13" fmla="*/ 165 h 679"/>
                <a:gd name="T14" fmla="*/ 5 w 359"/>
                <a:gd name="T15" fmla="*/ 196 h 679"/>
                <a:gd name="T16" fmla="*/ 63 w 359"/>
                <a:gd name="T17" fmla="*/ 185 h 679"/>
                <a:gd name="T18" fmla="*/ 246 w 359"/>
                <a:gd name="T19" fmla="*/ 210 h 679"/>
                <a:gd name="T20" fmla="*/ 328 w 359"/>
                <a:gd name="T21" fmla="*/ 239 h 679"/>
                <a:gd name="T22" fmla="*/ 342 w 359"/>
                <a:gd name="T23" fmla="*/ 266 h 679"/>
                <a:gd name="T24" fmla="*/ 329 w 359"/>
                <a:gd name="T25" fmla="*/ 343 h 679"/>
                <a:gd name="T26" fmla="*/ 301 w 359"/>
                <a:gd name="T27" fmla="*/ 360 h 679"/>
                <a:gd name="T28" fmla="*/ 259 w 359"/>
                <a:gd name="T29" fmla="*/ 370 h 679"/>
                <a:gd name="T30" fmla="*/ 126 w 359"/>
                <a:gd name="T31" fmla="*/ 349 h 679"/>
                <a:gd name="T32" fmla="*/ 21 w 359"/>
                <a:gd name="T33" fmla="*/ 351 h 679"/>
                <a:gd name="T34" fmla="*/ 13 w 359"/>
                <a:gd name="T35" fmla="*/ 370 h 679"/>
                <a:gd name="T36" fmla="*/ 122 w 359"/>
                <a:gd name="T37" fmla="*/ 359 h 679"/>
                <a:gd name="T38" fmla="*/ 276 w 359"/>
                <a:gd name="T39" fmla="*/ 382 h 679"/>
                <a:gd name="T40" fmla="*/ 299 w 359"/>
                <a:gd name="T41" fmla="*/ 431 h 679"/>
                <a:gd name="T42" fmla="*/ 256 w 359"/>
                <a:gd name="T43" fmla="*/ 484 h 679"/>
                <a:gd name="T44" fmla="*/ 145 w 359"/>
                <a:gd name="T45" fmla="*/ 522 h 679"/>
                <a:gd name="T46" fmla="*/ 35 w 359"/>
                <a:gd name="T47" fmla="*/ 512 h 679"/>
                <a:gd name="T48" fmla="*/ 43 w 359"/>
                <a:gd name="T49" fmla="*/ 522 h 679"/>
                <a:gd name="T50" fmla="*/ 63 w 359"/>
                <a:gd name="T51" fmla="*/ 532 h 679"/>
                <a:gd name="T52" fmla="*/ 174 w 359"/>
                <a:gd name="T53" fmla="*/ 525 h 679"/>
                <a:gd name="T54" fmla="*/ 290 w 359"/>
                <a:gd name="T55" fmla="*/ 481 h 679"/>
                <a:gd name="T56" fmla="*/ 308 w 359"/>
                <a:gd name="T57" fmla="*/ 491 h 679"/>
                <a:gd name="T58" fmla="*/ 322 w 359"/>
                <a:gd name="T59" fmla="*/ 541 h 679"/>
                <a:gd name="T60" fmla="*/ 294 w 359"/>
                <a:gd name="T61" fmla="*/ 606 h 679"/>
                <a:gd name="T62" fmla="*/ 208 w 359"/>
                <a:gd name="T63" fmla="*/ 653 h 679"/>
                <a:gd name="T64" fmla="*/ 158 w 359"/>
                <a:gd name="T65" fmla="*/ 656 h 679"/>
                <a:gd name="T66" fmla="*/ 82 w 359"/>
                <a:gd name="T67" fmla="*/ 674 h 679"/>
                <a:gd name="T68" fmla="*/ 158 w 359"/>
                <a:gd name="T69" fmla="*/ 665 h 679"/>
                <a:gd name="T70" fmla="*/ 245 w 359"/>
                <a:gd name="T71" fmla="*/ 640 h 679"/>
                <a:gd name="T72" fmla="*/ 305 w 359"/>
                <a:gd name="T73" fmla="*/ 606 h 679"/>
                <a:gd name="T74" fmla="*/ 332 w 359"/>
                <a:gd name="T75" fmla="*/ 546 h 679"/>
                <a:gd name="T76" fmla="*/ 314 w 359"/>
                <a:gd name="T77" fmla="*/ 472 h 679"/>
                <a:gd name="T78" fmla="*/ 315 w 359"/>
                <a:gd name="T79" fmla="*/ 419 h 679"/>
                <a:gd name="T80" fmla="*/ 305 w 359"/>
                <a:gd name="T81" fmla="*/ 382 h 679"/>
                <a:gd name="T82" fmla="*/ 328 w 359"/>
                <a:gd name="T83" fmla="*/ 356 h 679"/>
                <a:gd name="T84" fmla="*/ 349 w 359"/>
                <a:gd name="T85" fmla="*/ 316 h 679"/>
                <a:gd name="T86" fmla="*/ 354 w 359"/>
                <a:gd name="T87" fmla="*/ 250 h 679"/>
                <a:gd name="T88" fmla="*/ 346 w 359"/>
                <a:gd name="T89" fmla="*/ 198 h 679"/>
                <a:gd name="T90" fmla="*/ 349 w 359"/>
                <a:gd name="T91" fmla="*/ 133 h 679"/>
                <a:gd name="T92" fmla="*/ 237 w 359"/>
                <a:gd name="T93" fmla="*/ 30 h 679"/>
                <a:gd name="T94" fmla="*/ 192 w 359"/>
                <a:gd name="T95" fmla="*/ 16 h 679"/>
                <a:gd name="T96" fmla="*/ 136 w 359"/>
                <a:gd name="T97" fmla="*/ 2 h 67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59"/>
                <a:gd name="T148" fmla="*/ 0 h 679"/>
                <a:gd name="T149" fmla="*/ 359 w 359"/>
                <a:gd name="T150" fmla="*/ 679 h 67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59" h="679">
                  <a:moveTo>
                    <a:pt x="136" y="2"/>
                  </a:moveTo>
                  <a:lnTo>
                    <a:pt x="239" y="42"/>
                  </a:lnTo>
                  <a:lnTo>
                    <a:pt x="294" y="74"/>
                  </a:lnTo>
                  <a:lnTo>
                    <a:pt x="338" y="142"/>
                  </a:lnTo>
                  <a:lnTo>
                    <a:pt x="346" y="170"/>
                  </a:lnTo>
                  <a:lnTo>
                    <a:pt x="337" y="189"/>
                  </a:lnTo>
                  <a:lnTo>
                    <a:pt x="333" y="196"/>
                  </a:lnTo>
                  <a:lnTo>
                    <a:pt x="327" y="224"/>
                  </a:lnTo>
                  <a:lnTo>
                    <a:pt x="313" y="229"/>
                  </a:lnTo>
                  <a:lnTo>
                    <a:pt x="262" y="205"/>
                  </a:lnTo>
                  <a:lnTo>
                    <a:pt x="233" y="198"/>
                  </a:lnTo>
                  <a:lnTo>
                    <a:pt x="125" y="182"/>
                  </a:lnTo>
                  <a:lnTo>
                    <a:pt x="57" y="176"/>
                  </a:lnTo>
                  <a:lnTo>
                    <a:pt x="7" y="165"/>
                  </a:lnTo>
                  <a:lnTo>
                    <a:pt x="28" y="180"/>
                  </a:lnTo>
                  <a:lnTo>
                    <a:pt x="5" y="196"/>
                  </a:lnTo>
                  <a:lnTo>
                    <a:pt x="37" y="194"/>
                  </a:lnTo>
                  <a:lnTo>
                    <a:pt x="63" y="185"/>
                  </a:lnTo>
                  <a:lnTo>
                    <a:pt x="178" y="198"/>
                  </a:lnTo>
                  <a:lnTo>
                    <a:pt x="246" y="210"/>
                  </a:lnTo>
                  <a:lnTo>
                    <a:pt x="299" y="236"/>
                  </a:lnTo>
                  <a:lnTo>
                    <a:pt x="328" y="239"/>
                  </a:lnTo>
                  <a:lnTo>
                    <a:pt x="335" y="248"/>
                  </a:lnTo>
                  <a:lnTo>
                    <a:pt x="342" y="266"/>
                  </a:lnTo>
                  <a:lnTo>
                    <a:pt x="338" y="319"/>
                  </a:lnTo>
                  <a:lnTo>
                    <a:pt x="329" y="343"/>
                  </a:lnTo>
                  <a:lnTo>
                    <a:pt x="314" y="352"/>
                  </a:lnTo>
                  <a:lnTo>
                    <a:pt x="301" y="360"/>
                  </a:lnTo>
                  <a:lnTo>
                    <a:pt x="291" y="365"/>
                  </a:lnTo>
                  <a:lnTo>
                    <a:pt x="259" y="370"/>
                  </a:lnTo>
                  <a:lnTo>
                    <a:pt x="232" y="373"/>
                  </a:lnTo>
                  <a:lnTo>
                    <a:pt x="126" y="349"/>
                  </a:lnTo>
                  <a:lnTo>
                    <a:pt x="67" y="351"/>
                  </a:lnTo>
                  <a:lnTo>
                    <a:pt x="21" y="351"/>
                  </a:lnTo>
                  <a:lnTo>
                    <a:pt x="0" y="355"/>
                  </a:lnTo>
                  <a:lnTo>
                    <a:pt x="13" y="370"/>
                  </a:lnTo>
                  <a:lnTo>
                    <a:pt x="57" y="359"/>
                  </a:lnTo>
                  <a:lnTo>
                    <a:pt x="122" y="359"/>
                  </a:lnTo>
                  <a:lnTo>
                    <a:pt x="222" y="379"/>
                  </a:lnTo>
                  <a:lnTo>
                    <a:pt x="276" y="382"/>
                  </a:lnTo>
                  <a:lnTo>
                    <a:pt x="295" y="379"/>
                  </a:lnTo>
                  <a:lnTo>
                    <a:pt x="299" y="431"/>
                  </a:lnTo>
                  <a:lnTo>
                    <a:pt x="291" y="462"/>
                  </a:lnTo>
                  <a:lnTo>
                    <a:pt x="256" y="484"/>
                  </a:lnTo>
                  <a:lnTo>
                    <a:pt x="209" y="508"/>
                  </a:lnTo>
                  <a:lnTo>
                    <a:pt x="145" y="522"/>
                  </a:lnTo>
                  <a:lnTo>
                    <a:pt x="64" y="522"/>
                  </a:lnTo>
                  <a:lnTo>
                    <a:pt x="35" y="512"/>
                  </a:lnTo>
                  <a:lnTo>
                    <a:pt x="19" y="509"/>
                  </a:lnTo>
                  <a:lnTo>
                    <a:pt x="43" y="522"/>
                  </a:lnTo>
                  <a:lnTo>
                    <a:pt x="13" y="543"/>
                  </a:lnTo>
                  <a:lnTo>
                    <a:pt x="63" y="532"/>
                  </a:lnTo>
                  <a:lnTo>
                    <a:pt x="140" y="530"/>
                  </a:lnTo>
                  <a:lnTo>
                    <a:pt x="174" y="525"/>
                  </a:lnTo>
                  <a:lnTo>
                    <a:pt x="239" y="508"/>
                  </a:lnTo>
                  <a:lnTo>
                    <a:pt x="290" y="481"/>
                  </a:lnTo>
                  <a:lnTo>
                    <a:pt x="296" y="480"/>
                  </a:lnTo>
                  <a:lnTo>
                    <a:pt x="308" y="491"/>
                  </a:lnTo>
                  <a:lnTo>
                    <a:pt x="317" y="523"/>
                  </a:lnTo>
                  <a:lnTo>
                    <a:pt x="322" y="541"/>
                  </a:lnTo>
                  <a:lnTo>
                    <a:pt x="308" y="582"/>
                  </a:lnTo>
                  <a:lnTo>
                    <a:pt x="294" y="606"/>
                  </a:lnTo>
                  <a:lnTo>
                    <a:pt x="242" y="626"/>
                  </a:lnTo>
                  <a:lnTo>
                    <a:pt x="208" y="653"/>
                  </a:lnTo>
                  <a:lnTo>
                    <a:pt x="182" y="662"/>
                  </a:lnTo>
                  <a:lnTo>
                    <a:pt x="158" y="656"/>
                  </a:lnTo>
                  <a:lnTo>
                    <a:pt x="121" y="667"/>
                  </a:lnTo>
                  <a:lnTo>
                    <a:pt x="82" y="674"/>
                  </a:lnTo>
                  <a:lnTo>
                    <a:pt x="105" y="679"/>
                  </a:lnTo>
                  <a:lnTo>
                    <a:pt x="158" y="665"/>
                  </a:lnTo>
                  <a:lnTo>
                    <a:pt x="198" y="669"/>
                  </a:lnTo>
                  <a:lnTo>
                    <a:pt x="245" y="640"/>
                  </a:lnTo>
                  <a:lnTo>
                    <a:pt x="272" y="625"/>
                  </a:lnTo>
                  <a:lnTo>
                    <a:pt x="305" y="606"/>
                  </a:lnTo>
                  <a:lnTo>
                    <a:pt x="320" y="571"/>
                  </a:lnTo>
                  <a:lnTo>
                    <a:pt x="332" y="546"/>
                  </a:lnTo>
                  <a:lnTo>
                    <a:pt x="323" y="503"/>
                  </a:lnTo>
                  <a:lnTo>
                    <a:pt x="314" y="472"/>
                  </a:lnTo>
                  <a:lnTo>
                    <a:pt x="304" y="457"/>
                  </a:lnTo>
                  <a:lnTo>
                    <a:pt x="315" y="419"/>
                  </a:lnTo>
                  <a:lnTo>
                    <a:pt x="309" y="390"/>
                  </a:lnTo>
                  <a:lnTo>
                    <a:pt x="305" y="382"/>
                  </a:lnTo>
                  <a:lnTo>
                    <a:pt x="309" y="370"/>
                  </a:lnTo>
                  <a:lnTo>
                    <a:pt x="328" y="356"/>
                  </a:lnTo>
                  <a:lnTo>
                    <a:pt x="340" y="343"/>
                  </a:lnTo>
                  <a:lnTo>
                    <a:pt x="349" y="316"/>
                  </a:lnTo>
                  <a:lnTo>
                    <a:pt x="351" y="273"/>
                  </a:lnTo>
                  <a:lnTo>
                    <a:pt x="354" y="250"/>
                  </a:lnTo>
                  <a:lnTo>
                    <a:pt x="337" y="233"/>
                  </a:lnTo>
                  <a:lnTo>
                    <a:pt x="346" y="198"/>
                  </a:lnTo>
                  <a:lnTo>
                    <a:pt x="359" y="170"/>
                  </a:lnTo>
                  <a:lnTo>
                    <a:pt x="349" y="133"/>
                  </a:lnTo>
                  <a:lnTo>
                    <a:pt x="301" y="63"/>
                  </a:lnTo>
                  <a:lnTo>
                    <a:pt x="237" y="30"/>
                  </a:lnTo>
                  <a:lnTo>
                    <a:pt x="206" y="13"/>
                  </a:lnTo>
                  <a:lnTo>
                    <a:pt x="192" y="16"/>
                  </a:lnTo>
                  <a:lnTo>
                    <a:pt x="155" y="0"/>
                  </a:lnTo>
                  <a:lnTo>
                    <a:pt x="136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39" name="Freeform 91"/>
            <p:cNvSpPr>
              <a:spLocks/>
            </p:cNvSpPr>
            <p:nvPr/>
          </p:nvSpPr>
          <p:spPr bwMode="auto">
            <a:xfrm>
              <a:off x="688" y="3278"/>
              <a:ext cx="63" cy="163"/>
            </a:xfrm>
            <a:custGeom>
              <a:avLst/>
              <a:gdLst>
                <a:gd name="T0" fmla="*/ 18 w 63"/>
                <a:gd name="T1" fmla="*/ 0 h 163"/>
                <a:gd name="T2" fmla="*/ 29 w 63"/>
                <a:gd name="T3" fmla="*/ 81 h 163"/>
                <a:gd name="T4" fmla="*/ 25 w 63"/>
                <a:gd name="T5" fmla="*/ 115 h 163"/>
                <a:gd name="T6" fmla="*/ 0 w 63"/>
                <a:gd name="T7" fmla="*/ 135 h 163"/>
                <a:gd name="T8" fmla="*/ 37 w 63"/>
                <a:gd name="T9" fmla="*/ 163 h 163"/>
                <a:gd name="T10" fmla="*/ 60 w 63"/>
                <a:gd name="T11" fmla="*/ 112 h 163"/>
                <a:gd name="T12" fmla="*/ 63 w 63"/>
                <a:gd name="T13" fmla="*/ 58 h 163"/>
                <a:gd name="T14" fmla="*/ 18 w 63"/>
                <a:gd name="T15" fmla="*/ 0 h 163"/>
                <a:gd name="T16" fmla="*/ 18 w 63"/>
                <a:gd name="T17" fmla="*/ 0 h 1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3"/>
                <a:gd name="T28" fmla="*/ 0 h 163"/>
                <a:gd name="T29" fmla="*/ 63 w 63"/>
                <a:gd name="T30" fmla="*/ 163 h 1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3" h="163">
                  <a:moveTo>
                    <a:pt x="18" y="0"/>
                  </a:moveTo>
                  <a:lnTo>
                    <a:pt x="29" y="81"/>
                  </a:lnTo>
                  <a:lnTo>
                    <a:pt x="25" y="115"/>
                  </a:lnTo>
                  <a:lnTo>
                    <a:pt x="0" y="135"/>
                  </a:lnTo>
                  <a:lnTo>
                    <a:pt x="37" y="163"/>
                  </a:lnTo>
                  <a:lnTo>
                    <a:pt x="60" y="112"/>
                  </a:lnTo>
                  <a:lnTo>
                    <a:pt x="63" y="58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D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40" name="Freeform 92"/>
            <p:cNvSpPr>
              <a:spLocks/>
            </p:cNvSpPr>
            <p:nvPr/>
          </p:nvSpPr>
          <p:spPr bwMode="auto">
            <a:xfrm>
              <a:off x="337" y="2966"/>
              <a:ext cx="36" cy="33"/>
            </a:xfrm>
            <a:custGeom>
              <a:avLst/>
              <a:gdLst>
                <a:gd name="T0" fmla="*/ 13 w 36"/>
                <a:gd name="T1" fmla="*/ 0 h 33"/>
                <a:gd name="T2" fmla="*/ 36 w 36"/>
                <a:gd name="T3" fmla="*/ 22 h 33"/>
                <a:gd name="T4" fmla="*/ 32 w 36"/>
                <a:gd name="T5" fmla="*/ 33 h 33"/>
                <a:gd name="T6" fmla="*/ 16 w 36"/>
                <a:gd name="T7" fmla="*/ 33 h 33"/>
                <a:gd name="T8" fmla="*/ 5 w 36"/>
                <a:gd name="T9" fmla="*/ 23 h 33"/>
                <a:gd name="T10" fmla="*/ 0 w 36"/>
                <a:gd name="T11" fmla="*/ 7 h 33"/>
                <a:gd name="T12" fmla="*/ 13 w 36"/>
                <a:gd name="T13" fmla="*/ 0 h 33"/>
                <a:gd name="T14" fmla="*/ 13 w 36"/>
                <a:gd name="T15" fmla="*/ 0 h 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6"/>
                <a:gd name="T25" fmla="*/ 0 h 33"/>
                <a:gd name="T26" fmla="*/ 36 w 36"/>
                <a:gd name="T27" fmla="*/ 33 h 3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6" h="33">
                  <a:moveTo>
                    <a:pt x="13" y="0"/>
                  </a:moveTo>
                  <a:lnTo>
                    <a:pt x="36" y="22"/>
                  </a:lnTo>
                  <a:lnTo>
                    <a:pt x="32" y="33"/>
                  </a:lnTo>
                  <a:lnTo>
                    <a:pt x="16" y="33"/>
                  </a:lnTo>
                  <a:lnTo>
                    <a:pt x="5" y="23"/>
                  </a:lnTo>
                  <a:lnTo>
                    <a:pt x="0" y="7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D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2610228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011"/>
    </mc:Choice>
    <mc:Fallback xmlns="">
      <p:transition spd="slow" advTm="930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581" y="595634"/>
            <a:ext cx="7476836" cy="434509"/>
          </a:xfrm>
        </p:spPr>
        <p:txBody>
          <a:bodyPr lIns="82058" tIns="41029" rIns="82058" bIns="41029">
            <a:normAutofit fontScale="90000"/>
          </a:bodyPr>
          <a:lstStyle/>
          <a:p>
            <a:pPr algn="ctr"/>
            <a:r>
              <a:rPr lang="sr-Cyrl-C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ФАКТОРИ КОЈИ УТИЧУ НА ЗДРАВЉЕ</a:t>
            </a:r>
            <a:endParaRPr lang="en-US" sz="2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4308" y="2003615"/>
            <a:ext cx="7615382" cy="3666162"/>
          </a:xfrm>
        </p:spPr>
        <p:txBody>
          <a:bodyPr lIns="82058" tIns="41029" rIns="82058" bIns="41029"/>
          <a:lstStyle/>
          <a:p>
            <a:pPr marL="0" indent="0" algn="just">
              <a:buFontTx/>
              <a:buNone/>
              <a:defRPr/>
            </a:pPr>
            <a:r>
              <a:rPr lang="sr-Latn-CS" sz="2400" dirty="0">
                <a:latin typeface="Times New Roman" pitchFamily="18" charset="0"/>
                <a:cs typeface="Times New Roman" pitchFamily="18" charset="0"/>
              </a:rPr>
              <a:t>Способност индивидуе да очува динамичку равнотежу зависи од њеног </a:t>
            </a:r>
            <a:r>
              <a:rPr lang="sr-Latn-CS" sz="2400" b="1" dirty="0">
                <a:latin typeface="Times New Roman" pitchFamily="18" charset="0"/>
                <a:cs typeface="Times New Roman" pitchFamily="18" charset="0"/>
              </a:rPr>
              <a:t>здравственог потенцијала </a:t>
            </a:r>
            <a:r>
              <a:rPr lang="sr-Latn-CS" sz="2400" dirty="0">
                <a:latin typeface="Times New Roman" pitchFamily="18" charset="0"/>
                <a:cs typeface="Times New Roman" pitchFamily="18" charset="0"/>
              </a:rPr>
              <a:t>који представља посебан тип интеракције између индивидуе и њене средине, од које зависи одржавање равнотеже или њено поновно успостављање, ако је нарушена.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Tx/>
              <a:buNone/>
              <a:defRPr/>
            </a:pP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sr-Latn-CS" sz="2400" dirty="0">
                <a:latin typeface="Times New Roman" pitchFamily="18" charset="0"/>
                <a:cs typeface="Times New Roman" pitchFamily="18" charset="0"/>
              </a:rPr>
              <a:t>фактори који подржавају здравствену равнотежу (здравстевни ресурси),</a:t>
            </a: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sr-Latn-CS" sz="2400" dirty="0">
                <a:latin typeface="Times New Roman" pitchFamily="18" charset="0"/>
                <a:cs typeface="Times New Roman" pitchFamily="18" charset="0"/>
              </a:rPr>
              <a:t> фактори који је угрожавају (здравстевни ризици).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5600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485"/>
    </mc:Choice>
    <mc:Fallback xmlns="">
      <p:transition spd="slow" advTm="30485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581" y="595634"/>
            <a:ext cx="7476836" cy="434509"/>
          </a:xfrm>
        </p:spPr>
        <p:txBody>
          <a:bodyPr lIns="82058" tIns="41029" rIns="82058" bIns="41029">
            <a:normAutofit fontScale="90000"/>
          </a:bodyPr>
          <a:lstStyle/>
          <a:p>
            <a:pPr algn="ctr"/>
            <a:r>
              <a:rPr lang="sr-Cyrl-C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ФАКТОРИ КОЈИ УТИЧУ НА ЗДРАВЉЕ</a:t>
            </a:r>
            <a:endParaRPr lang="en-US" sz="2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4308" y="2003615"/>
            <a:ext cx="7615382" cy="3666162"/>
          </a:xfrm>
        </p:spPr>
        <p:txBody>
          <a:bodyPr lIns="82058" tIns="41029" rIns="82058" bIns="41029">
            <a:normAutofit lnSpcReduction="10000"/>
          </a:bodyPr>
          <a:lstStyle/>
          <a:p>
            <a:pPr marL="0" indent="0">
              <a:buFontTx/>
              <a:buNone/>
            </a:pPr>
            <a:r>
              <a:rPr lang="sr-Latn-CS" sz="2800" b="1" dirty="0">
                <a:latin typeface="Times New Roman" pitchFamily="18" charset="0"/>
                <a:cs typeface="Times New Roman" pitchFamily="18" charset="0"/>
              </a:rPr>
              <a:t>Здравствени ресурси су</a:t>
            </a:r>
            <a:r>
              <a:rPr lang="sr-Latn-CS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sr-Cyrl-R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Tx/>
              <a:buNone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Tx/>
              <a:buNone/>
            </a:pPr>
            <a:r>
              <a:rPr lang="sr-Latn-CS" sz="2400" dirty="0">
                <a:latin typeface="Times New Roman" pitchFamily="18" charset="0"/>
                <a:cs typeface="Times New Roman" pitchFamily="18" charset="0"/>
              </a:rPr>
              <a:t>Добар нутритивни статус, имунитет, емоционална стабилност, добра физичка кондиција, здраве личне навике, одмор, рекреација, позитиван однос према здрављу, социјална интеграција, запосленост и позитивна радна клима, приступачна здравствена служба, социјална служба и образовне установе, адекватно становање, исхрана и вода за пице, санитација, здрава клима и животна и радна средина.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4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38"/>
    </mc:Choice>
    <mc:Fallback xmlns="">
      <p:transition spd="slow" advTm="11938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581" y="595634"/>
            <a:ext cx="7476836" cy="434509"/>
          </a:xfrm>
        </p:spPr>
        <p:txBody>
          <a:bodyPr lIns="82058" tIns="41029" rIns="82058" bIns="41029">
            <a:normAutofit fontScale="90000"/>
          </a:bodyPr>
          <a:lstStyle/>
          <a:p>
            <a:pPr algn="ctr"/>
            <a:r>
              <a:rPr lang="sr-Cyrl-C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ФАКТОРИ КОЈИ УТИЧУ НА ЗДРАВЉЕ</a:t>
            </a:r>
            <a:endParaRPr lang="en-US" sz="2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4308" y="2003615"/>
            <a:ext cx="7615382" cy="3666162"/>
          </a:xfrm>
        </p:spPr>
        <p:txBody>
          <a:bodyPr lIns="82058" tIns="41029" rIns="82058" bIns="41029">
            <a:normAutofit fontScale="92500" lnSpcReduction="20000"/>
          </a:bodyPr>
          <a:lstStyle/>
          <a:p>
            <a:pPr marL="0" indent="0">
              <a:buFontTx/>
              <a:buNone/>
            </a:pPr>
            <a:r>
              <a:rPr lang="sr-Cyrl-RS" sz="2800" b="1" dirty="0">
                <a:latin typeface="Times New Roman" pitchFamily="18" charset="0"/>
                <a:cs typeface="Times New Roman" pitchFamily="18" charset="0"/>
              </a:rPr>
              <a:t>Здравствени ризици су</a:t>
            </a:r>
            <a:r>
              <a:rPr lang="sr-Cyrl-RS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 algn="just">
              <a:buFontTx/>
              <a:buNone/>
            </a:pPr>
            <a:endParaRPr lang="sr-Cyrl-RS" sz="2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Tx/>
              <a:buNone/>
            </a:pPr>
            <a:r>
              <a:rPr lang="sr-Cyrl-RS" sz="2800" dirty="0">
                <a:latin typeface="Times New Roman" pitchFamily="18" charset="0"/>
                <a:cs typeface="Times New Roman" pitchFamily="18" charset="0"/>
              </a:rPr>
              <a:t>Неадекватни здравствени ставови и понашање, општа осетљивост, пушење, алкохолизам, недовољна физичка активност, изложеност стресу и рад на опасним местима, недовољан одмор и рекреација, социјална изолација, незаппосленост, неадекватна исхрана, лоши услови становања, водоснабдевања и санитација, загађеност животне средине.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277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65"/>
    </mc:Choice>
    <mc:Fallback xmlns="">
      <p:transition spd="slow" advTm="14565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581" y="595634"/>
            <a:ext cx="7476836" cy="434509"/>
          </a:xfrm>
        </p:spPr>
        <p:txBody>
          <a:bodyPr lIns="82058" tIns="41029" rIns="82058" bIns="41029">
            <a:normAutofit fontScale="90000"/>
          </a:bodyPr>
          <a:lstStyle/>
          <a:p>
            <a:pPr algn="ctr"/>
            <a:r>
              <a:rPr lang="sr-Cyrl-C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УТИЦАЈ ДЕТЕРМИНАНТИ НА ЗДРАВЉЕ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4308" y="2003615"/>
            <a:ext cx="7615382" cy="3666162"/>
          </a:xfrm>
        </p:spPr>
        <p:txBody>
          <a:bodyPr lIns="82058" tIns="41029" rIns="82058" bIns="41029">
            <a:normAutofit/>
          </a:bodyPr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792288"/>
            <a:ext cx="7785100" cy="458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 flipH="1">
            <a:off x="5868144" y="3179507"/>
            <a:ext cx="18794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sr-Cyrl-RS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ПОЗИТИВНЕ</a:t>
            </a:r>
            <a:endParaRPr lang="en-US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35696" y="4725144"/>
            <a:ext cx="1607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sr-Cyrl-RS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НЕГАТИВНЕ</a:t>
            </a:r>
            <a:endParaRPr lang="en-US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74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78"/>
    </mc:Choice>
    <mc:Fallback xmlns="">
      <p:transition spd="slow" advTm="2478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82058" tIns="41029" rIns="82058" bIns="41029"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lIns="82058" tIns="41029" rIns="82058" bIns="41029"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5" y="739588"/>
            <a:ext cx="9005455" cy="5916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6028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046"/>
    </mc:Choice>
    <mc:Fallback xmlns="">
      <p:transition spd="slow" advTm="28046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200" b="1" dirty="0" smtClean="0">
                <a:latin typeface="Times New Roman" pitchFamily="18" charset="0"/>
                <a:cs typeface="Times New Roman" pitchFamily="18" charset="0"/>
              </a:rPr>
              <a:t>Основне одреднице здравља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6768752" cy="4357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899592" y="5934670"/>
            <a:ext cx="71287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Извор: </a:t>
            </a:r>
            <a:r>
              <a:rPr lang="en-US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Dahlgren G, Whitehead M. Policies and strategies to promote social equity in health. Stockholm:</a:t>
            </a:r>
          </a:p>
          <a:p>
            <a:pPr algn="ctr"/>
            <a:r>
              <a:rPr lang="en-US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Institute of Futures Studies, 1991</a:t>
            </a:r>
            <a:r>
              <a:rPr lang="en-US" sz="16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791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8727"/>
    </mc:Choice>
    <mc:Fallback xmlns="">
      <p:transition spd="slow" advTm="148727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3582" y="424989"/>
            <a:ext cx="7476836" cy="742459"/>
          </a:xfrm>
          <a:prstGeom prst="rect">
            <a:avLst/>
          </a:prstGeom>
        </p:spPr>
        <p:txBody>
          <a:bodyPr vert="horz" wrap="square" lIns="0" tIns="247599" rIns="0" bIns="0" rtlCol="0">
            <a:spAutoFit/>
          </a:bodyPr>
          <a:lstStyle/>
          <a:p>
            <a:pPr marL="216465" algn="ctr"/>
            <a:r>
              <a:rPr lang="sr-Cyrl-RS" sz="3200" b="1" spc="-22" dirty="0" smtClean="0">
                <a:latin typeface="Times New Roman" pitchFamily="18" charset="0"/>
                <a:cs typeface="Times New Roman" pitchFamily="18" charset="0"/>
              </a:rPr>
              <a:t>Ваша питања и коментари!</a:t>
            </a:r>
            <a:endParaRPr sz="3200" b="1" spc="-22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706091" y="2530739"/>
            <a:ext cx="1731818" cy="8982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00548" y="1949826"/>
            <a:ext cx="7481454" cy="1479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123728" y="5688976"/>
            <a:ext cx="4851457" cy="4462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2"/>
            <a:r>
              <a:rPr lang="sr-Cyrl-RS" sz="2900" b="1" dirty="0" smtClean="0">
                <a:latin typeface="Times New Roman"/>
                <a:cs typeface="Times New Roman"/>
              </a:rPr>
              <a:t>ХВАЛА ВАМ НА ПАЖЊИ!</a:t>
            </a:r>
            <a:endParaRPr lang="sr-Cyrl-RS" sz="2900" dirty="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706091" y="3429000"/>
            <a:ext cx="1731818" cy="8996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00548" y="3427656"/>
            <a:ext cx="7481454" cy="184493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61880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09"/>
    </mc:Choice>
    <mc:Fallback xmlns="">
      <p:transition spd="slow" advTm="2409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>
          <a:xfrm>
            <a:off x="415637" y="806824"/>
            <a:ext cx="8524875" cy="624605"/>
          </a:xfrm>
        </p:spPr>
        <p:txBody>
          <a:bodyPr lIns="82058" tIns="41029" rIns="82058" bIns="41029"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      The Health–Illness Continuum</a:t>
            </a:r>
          </a:p>
        </p:txBody>
      </p:sp>
      <p:pic>
        <p:nvPicPr>
          <p:cNvPr id="15363" name="Picture 6" descr="F3654-004-00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819" y="2286000"/>
            <a:ext cx="528637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873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972"/>
    </mc:Choice>
    <mc:Fallback xmlns="">
      <p:transition spd="slow" advTm="36972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82058" tIns="41029" rIns="82058" bIns="41029"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4308" y="2003613"/>
            <a:ext cx="7615382" cy="4236454"/>
          </a:xfrm>
        </p:spPr>
        <p:txBody>
          <a:bodyPr lIns="82058" tIns="41029" rIns="82058" bIns="41029">
            <a:normAutofit fontScale="92500" lnSpcReduction="10000"/>
          </a:bodyPr>
          <a:lstStyle/>
          <a:p>
            <a:r>
              <a:rPr lang="sr-Cyrl-RS" sz="2300" b="1" dirty="0">
                <a:latin typeface="Times New Roman" pitchFamily="18" charset="0"/>
                <a:cs typeface="Times New Roman" pitchFamily="18" charset="0"/>
              </a:rPr>
              <a:t>Недостатак здравља, односно обољење </a:t>
            </a: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јесте сваки губитак или абнормалност психолошке, физиолошке или анатомске структуре и функције.</a:t>
            </a:r>
          </a:p>
          <a:p>
            <a:endParaRPr lang="sr-Cyrl-RS" sz="23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300" b="1" dirty="0">
                <a:latin typeface="Times New Roman" pitchFamily="18" charset="0"/>
                <a:cs typeface="Times New Roman" pitchFamily="18" charset="0"/>
              </a:rPr>
              <a:t>Неспособност </a:t>
            </a: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је ограничење или немогућност (који су проистекли из недостатка) да се нека активност обави на начин или границама које се сматрају нормалним за људско биће.</a:t>
            </a:r>
          </a:p>
          <a:p>
            <a:endParaRPr lang="sr-Cyrl-RS" sz="23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300" b="1" dirty="0">
                <a:latin typeface="Times New Roman" pitchFamily="18" charset="0"/>
                <a:cs typeface="Times New Roman" pitchFamily="18" charset="0"/>
              </a:rPr>
              <a:t>Хендикеп </a:t>
            </a:r>
            <a:r>
              <a:rPr lang="sr-Cyrl-RS" sz="2300" dirty="0">
                <a:latin typeface="Times New Roman" pitchFamily="18" charset="0"/>
                <a:cs typeface="Times New Roman" pitchFamily="18" charset="0"/>
              </a:rPr>
              <a:t>представља немогућност одређене особе да, услед недостатка или неспособности, испуњава нормалну (уобичајену) друштвену улогу (у зависности од старости, пола, друштвених и културних фактора).</a:t>
            </a:r>
            <a:endParaRPr lang="en-US" sz="23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6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769"/>
    </mc:Choice>
    <mc:Fallback xmlns="">
      <p:transition spd="slow" advTm="45769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3582" y="476672"/>
            <a:ext cx="7476836" cy="699518"/>
          </a:xfrm>
          <a:prstGeom prst="rect">
            <a:avLst/>
          </a:prstGeom>
        </p:spPr>
        <p:txBody>
          <a:bodyPr vert="horz" wrap="square" lIns="0" tIns="205073" rIns="0" bIns="0" rtlCol="0">
            <a:spAutoFit/>
          </a:bodyPr>
          <a:lstStyle/>
          <a:p>
            <a:pPr marL="422680"/>
            <a:r>
              <a:rPr lang="sr-Cyrl-RS" sz="3200" b="1" spc="-27" dirty="0" smtClean="0">
                <a:latin typeface="Times New Roman" pitchFamily="18" charset="0"/>
                <a:cs typeface="Times New Roman" pitchFamily="18" charset="0"/>
              </a:rPr>
              <a:t>ЗДРАВСТВЕНА ЗАШТИТА</a:t>
            </a:r>
            <a:endParaRPr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15637" y="3428999"/>
            <a:ext cx="8312727" cy="3025588"/>
          </a:xfrm>
          <a:custGeom>
            <a:avLst/>
            <a:gdLst/>
            <a:ahLst/>
            <a:cxnLst/>
            <a:rect l="l" t="t" r="r" b="b"/>
            <a:pathLst>
              <a:path w="9144000" h="3429000">
                <a:moveTo>
                  <a:pt x="0" y="0"/>
                </a:moveTo>
                <a:lnTo>
                  <a:pt x="0" y="3429000"/>
                </a:lnTo>
                <a:lnTo>
                  <a:pt x="9143999" y="3429000"/>
                </a:lnTo>
                <a:lnTo>
                  <a:pt x="9143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11560" y="2204864"/>
            <a:ext cx="7331495" cy="377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4292" marR="338942" indent="-342900">
              <a:lnSpc>
                <a:spcPts val="2707"/>
              </a:lnSpc>
              <a:buClr>
                <a:srgbClr val="FF0066"/>
              </a:buClr>
              <a:buFont typeface="Wingdings" pitchFamily="2" charset="2"/>
              <a:buChar char="q"/>
            </a:pPr>
            <a:r>
              <a:rPr lang="sr-Cyrl-RS" sz="2000" spc="-22" dirty="0">
                <a:latin typeface="Times New Roman"/>
                <a:cs typeface="Times New Roman"/>
              </a:rPr>
              <a:t>Здравствена заштита је организована и свеобухватна делатност друштва са основним циљем да се оствари највиши </a:t>
            </a:r>
            <a:r>
              <a:rPr lang="sr-Cyrl-RS" sz="2000" spc="-22" dirty="0" smtClean="0">
                <a:latin typeface="Times New Roman"/>
                <a:cs typeface="Times New Roman"/>
              </a:rPr>
              <a:t>могући </a:t>
            </a:r>
            <a:r>
              <a:rPr lang="sr-Cyrl-RS" sz="2000" spc="-22" dirty="0">
                <a:latin typeface="Times New Roman"/>
                <a:cs typeface="Times New Roman"/>
              </a:rPr>
              <a:t>ниво </a:t>
            </a:r>
            <a:r>
              <a:rPr lang="sr-Cyrl-RS" sz="2000" spc="-22" dirty="0" smtClean="0">
                <a:latin typeface="Times New Roman"/>
                <a:cs typeface="Times New Roman"/>
              </a:rPr>
              <a:t>очувања </a:t>
            </a:r>
            <a:r>
              <a:rPr lang="sr-Cyrl-RS" sz="2000" spc="-22" dirty="0">
                <a:latin typeface="Times New Roman"/>
                <a:cs typeface="Times New Roman"/>
              </a:rPr>
              <a:t>здравља </a:t>
            </a:r>
            <a:r>
              <a:rPr lang="sr-Cyrl-RS" sz="2000" spc="-22" dirty="0" smtClean="0">
                <a:latin typeface="Times New Roman"/>
                <a:cs typeface="Times New Roman"/>
              </a:rPr>
              <a:t>грађана </a:t>
            </a:r>
            <a:r>
              <a:rPr lang="sr-Cyrl-RS" sz="2000" spc="-22" dirty="0">
                <a:latin typeface="Times New Roman"/>
                <a:cs typeface="Times New Roman"/>
              </a:rPr>
              <a:t>и породице.</a:t>
            </a:r>
          </a:p>
          <a:p>
            <a:pPr marL="11392" marR="338942">
              <a:lnSpc>
                <a:spcPts val="2707"/>
              </a:lnSpc>
            </a:pPr>
            <a:endParaRPr lang="sr-Cyrl-RS" sz="2000" spc="-22" dirty="0">
              <a:latin typeface="Times New Roman"/>
              <a:cs typeface="Times New Roman"/>
            </a:endParaRPr>
          </a:p>
          <a:p>
            <a:pPr marL="354292" marR="338942" indent="-342900">
              <a:lnSpc>
                <a:spcPts val="2707"/>
              </a:lnSpc>
              <a:buClr>
                <a:schemeClr val="accent1"/>
              </a:buClr>
              <a:buFont typeface="Wingdings" pitchFamily="2" charset="2"/>
              <a:buChar char="q"/>
            </a:pPr>
            <a:r>
              <a:rPr lang="sr-Cyrl-RS" sz="2000" spc="-22" dirty="0">
                <a:latin typeface="Times New Roman"/>
                <a:cs typeface="Times New Roman"/>
              </a:rPr>
              <a:t>Здравствена заштита обухвата спровођење мера за очување и унапређење здравља грађана, спречавање, сузбијање и рано откривање болести, повреда и других </a:t>
            </a:r>
            <a:r>
              <a:rPr lang="sr-Cyrl-RS" sz="2000" spc="-22" dirty="0" smtClean="0">
                <a:latin typeface="Times New Roman"/>
                <a:cs typeface="Times New Roman"/>
              </a:rPr>
              <a:t>поремећаја </a:t>
            </a:r>
            <a:r>
              <a:rPr lang="sr-Cyrl-RS" sz="2000" spc="-22" dirty="0">
                <a:latin typeface="Times New Roman"/>
                <a:cs typeface="Times New Roman"/>
              </a:rPr>
              <a:t>здравља и благовремено и ефикасно </a:t>
            </a:r>
            <a:r>
              <a:rPr lang="sr-Cyrl-RS" sz="2000" spc="-22" dirty="0" smtClean="0">
                <a:latin typeface="Times New Roman"/>
                <a:cs typeface="Times New Roman"/>
              </a:rPr>
              <a:t>лечење </a:t>
            </a:r>
            <a:r>
              <a:rPr lang="sr-Cyrl-RS" sz="2000" spc="-22" dirty="0">
                <a:latin typeface="Times New Roman"/>
                <a:cs typeface="Times New Roman"/>
              </a:rPr>
              <a:t>и рехабилитацију</a:t>
            </a:r>
          </a:p>
          <a:p>
            <a:pPr marL="11392" marR="338942">
              <a:lnSpc>
                <a:spcPts val="2707"/>
              </a:lnSpc>
            </a:pPr>
            <a:r>
              <a:rPr lang="sr-Cyrl-RS" sz="2000" i="1" spc="-22" dirty="0" smtClean="0">
                <a:latin typeface="Times New Roman"/>
                <a:cs typeface="Times New Roman"/>
              </a:rPr>
              <a:t>       </a:t>
            </a:r>
          </a:p>
          <a:p>
            <a:pPr marL="11392" marR="338942">
              <a:lnSpc>
                <a:spcPts val="2707"/>
              </a:lnSpc>
            </a:pPr>
            <a:r>
              <a:rPr lang="sr-Cyrl-RS" sz="2000" i="1" spc="-22" dirty="0" smtClean="0">
                <a:latin typeface="Times New Roman"/>
                <a:cs typeface="Times New Roman"/>
              </a:rPr>
              <a:t>(</a:t>
            </a:r>
            <a:r>
              <a:rPr lang="sr-Cyrl-RS" i="1" spc="-22" dirty="0">
                <a:latin typeface="Times New Roman"/>
                <a:cs typeface="Times New Roman"/>
              </a:rPr>
              <a:t>Закон о здравственој заштити Републике Србије, члан 2, </a:t>
            </a:r>
            <a:r>
              <a:rPr lang="sr-Cyrl-RS" i="1" spc="-22" dirty="0" smtClean="0">
                <a:latin typeface="Times New Roman"/>
                <a:cs typeface="Times New Roman"/>
              </a:rPr>
              <a:t>20</a:t>
            </a:r>
            <a:r>
              <a:rPr lang="en-US" i="1" spc="-22" dirty="0" smtClean="0">
                <a:latin typeface="Times New Roman"/>
                <a:cs typeface="Times New Roman"/>
              </a:rPr>
              <a:t>19.</a:t>
            </a:r>
            <a:r>
              <a:rPr lang="sr-Cyrl-RS" i="1" spc="-22" dirty="0" smtClean="0">
                <a:latin typeface="Times New Roman"/>
                <a:cs typeface="Times New Roman"/>
              </a:rPr>
              <a:t>)</a:t>
            </a:r>
            <a:endParaRPr i="1" dirty="0" smtClean="0">
              <a:latin typeface="Times New Roman"/>
              <a:cs typeface="Times New Roman"/>
            </a:endParaRPr>
          </a:p>
          <a:p>
            <a:pPr>
              <a:spcBef>
                <a:spcPts val="11"/>
              </a:spcBef>
            </a:pPr>
            <a:endParaRPr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 descr="apple_nona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71264"/>
            <a:ext cx="21336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759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511"/>
    </mc:Choice>
    <mc:Fallback xmlns="">
      <p:transition spd="slow" advTm="6751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3581" y="595634"/>
            <a:ext cx="7476836" cy="606146"/>
          </a:xfrm>
          <a:prstGeom prst="rect">
            <a:avLst/>
          </a:prstGeom>
        </p:spPr>
        <p:txBody>
          <a:bodyPr vert="horz" wrap="square" lIns="0" tIns="51626" rIns="0" bIns="0" rtlCol="0">
            <a:spAutoFit/>
          </a:bodyPr>
          <a:lstStyle/>
          <a:p>
            <a:pPr marL="79752"/>
            <a:r>
              <a:rPr lang="sr-Cyrl-RS" sz="3600" b="1" spc="-36" dirty="0">
                <a:solidFill>
                  <a:srgbClr val="686868"/>
                </a:solidFill>
                <a:latin typeface="Times New Roman" pitchFamily="18" charset="0"/>
                <a:cs typeface="Times New Roman" pitchFamily="18" charset="0"/>
              </a:rPr>
              <a:t>Учесници у здравственој заштити</a:t>
            </a:r>
            <a:endParaRPr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09141" y="1858520"/>
            <a:ext cx="7122968" cy="50167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97926" marR="4559"/>
            <a:r>
              <a:rPr lang="sr-Cyrl-RS" sz="2600" dirty="0">
                <a:latin typeface="Times New Roman"/>
                <a:cs typeface="Times New Roman"/>
              </a:rPr>
              <a:t>У обезбеђивању и спровођењу здравствене заштите учествује читаво друштво:</a:t>
            </a:r>
          </a:p>
          <a:p>
            <a:pPr marL="297926" marR="4559"/>
            <a:endParaRPr lang="sr-Cyrl-RS" sz="2600" dirty="0">
              <a:latin typeface="Times New Roman"/>
              <a:cs typeface="Times New Roman"/>
            </a:endParaRPr>
          </a:p>
          <a:p>
            <a:pPr marL="755126" marR="4559" indent="-457200">
              <a:buClr>
                <a:srgbClr val="FF0066"/>
              </a:buClr>
              <a:buFont typeface="Wingdings" pitchFamily="2" charset="2"/>
              <a:buChar char="ü"/>
            </a:pPr>
            <a:r>
              <a:rPr lang="sr-Cyrl-RS" sz="2600" dirty="0">
                <a:latin typeface="Times New Roman"/>
                <a:cs typeface="Times New Roman"/>
              </a:rPr>
              <a:t>појединац, породица, послодавци</a:t>
            </a:r>
          </a:p>
          <a:p>
            <a:pPr marL="755126" marR="4559" indent="-457200">
              <a:buClr>
                <a:srgbClr val="FF0066"/>
              </a:buClr>
              <a:buFont typeface="Wingdings" pitchFamily="2" charset="2"/>
              <a:buChar char="ü"/>
            </a:pPr>
            <a:r>
              <a:rPr lang="sr-Cyrl-RS" sz="2600" dirty="0">
                <a:latin typeface="Times New Roman"/>
                <a:cs typeface="Times New Roman"/>
              </a:rPr>
              <a:t>здравствена служба</a:t>
            </a:r>
          </a:p>
          <a:p>
            <a:pPr marL="755126" marR="4559" indent="-457200">
              <a:buClr>
                <a:srgbClr val="FF0066"/>
              </a:buClr>
              <a:buFont typeface="Wingdings" pitchFamily="2" charset="2"/>
              <a:buChar char="ü"/>
            </a:pPr>
            <a:r>
              <a:rPr lang="sr-Cyrl-RS" sz="2600" dirty="0">
                <a:latin typeface="Times New Roman"/>
                <a:cs typeface="Times New Roman"/>
              </a:rPr>
              <a:t>образовне и друге установе</a:t>
            </a:r>
          </a:p>
          <a:p>
            <a:pPr marL="755126" marR="4559" indent="-457200">
              <a:buClr>
                <a:srgbClr val="FF0066"/>
              </a:buClr>
              <a:buFont typeface="Wingdings" pitchFamily="2" charset="2"/>
              <a:buChar char="ü"/>
            </a:pPr>
            <a:r>
              <a:rPr lang="sr-Cyrl-RS" sz="2600" dirty="0">
                <a:latin typeface="Times New Roman"/>
                <a:cs typeface="Times New Roman"/>
              </a:rPr>
              <a:t>хуманитарне, верске, спортске и друге организације и удружења</a:t>
            </a:r>
          </a:p>
          <a:p>
            <a:pPr marL="755126" marR="4559" indent="-457200">
              <a:buClr>
                <a:srgbClr val="FF0066"/>
              </a:buClr>
              <a:buFont typeface="Wingdings" pitchFamily="2" charset="2"/>
              <a:buChar char="ü"/>
            </a:pPr>
            <a:r>
              <a:rPr lang="sr-Cyrl-RS" sz="2600" dirty="0">
                <a:latin typeface="Times New Roman"/>
                <a:cs typeface="Times New Roman"/>
              </a:rPr>
              <a:t>здравствено осигурање,</a:t>
            </a:r>
          </a:p>
          <a:p>
            <a:pPr marL="755126" marR="4559" indent="-457200">
              <a:buClr>
                <a:srgbClr val="FF0066"/>
              </a:buClr>
              <a:buFont typeface="Wingdings" pitchFamily="2" charset="2"/>
              <a:buChar char="ü"/>
            </a:pPr>
            <a:r>
              <a:rPr lang="sr-Cyrl-RS" sz="2600" dirty="0">
                <a:latin typeface="Times New Roman"/>
                <a:cs typeface="Times New Roman"/>
              </a:rPr>
              <a:t>општине, град и </a:t>
            </a:r>
            <a:r>
              <a:rPr lang="sr-Cyrl-RS" sz="2600" dirty="0" smtClean="0">
                <a:latin typeface="Times New Roman"/>
                <a:cs typeface="Times New Roman"/>
              </a:rPr>
              <a:t>Република</a:t>
            </a:r>
          </a:p>
          <a:p>
            <a:pPr marL="755126" marR="4559" indent="-457200">
              <a:buClr>
                <a:srgbClr val="FF0066"/>
              </a:buClr>
              <a:buFont typeface="Wingdings" pitchFamily="2" charset="2"/>
              <a:buChar char="ü"/>
            </a:pPr>
            <a:endParaRPr lang="sr-Cyrl-RS" sz="2600" dirty="0" smtClean="0">
              <a:latin typeface="Times New Roman"/>
              <a:cs typeface="Times New Roman"/>
            </a:endParaRPr>
          </a:p>
          <a:p>
            <a:pPr marL="297926" marR="4559" algn="ctr">
              <a:buClr>
                <a:srgbClr val="FF0066"/>
              </a:buClr>
            </a:pPr>
            <a:r>
              <a:rPr lang="sr-Cyrl-RS" sz="2000" i="1" dirty="0" smtClean="0">
                <a:latin typeface="Times New Roman"/>
                <a:cs typeface="Times New Roman"/>
              </a:rPr>
              <a:t>  (</a:t>
            </a:r>
            <a:r>
              <a:rPr lang="sr-Cyrl-RS" sz="2000" i="1" dirty="0">
                <a:latin typeface="Times New Roman"/>
                <a:cs typeface="Times New Roman"/>
              </a:rPr>
              <a:t>Закон о здравственој заштити Републике Србије, </a:t>
            </a:r>
            <a:r>
              <a:rPr lang="sr-Cyrl-RS" sz="2000" i="1" dirty="0" smtClean="0">
                <a:latin typeface="Times New Roman"/>
                <a:cs typeface="Times New Roman"/>
              </a:rPr>
              <a:t>члан </a:t>
            </a:r>
            <a:r>
              <a:rPr lang="sr-Cyrl-RS" sz="2000" i="1" dirty="0">
                <a:latin typeface="Times New Roman"/>
                <a:cs typeface="Times New Roman"/>
              </a:rPr>
              <a:t>4, 2005)</a:t>
            </a:r>
            <a:endParaRPr sz="2000" i="1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862043" y="2447367"/>
            <a:ext cx="1740131" cy="17750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60590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926"/>
    </mc:Choice>
    <mc:Fallback xmlns="">
      <p:transition spd="slow" advTm="51926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1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6|0.7|0.7|0.5|0.6|0.8|0.7|2.2|0.8|0.9|1.2|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.1|2.5|1.1|0.6|0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7|0.6|2.4|3.6|1.4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3994</TotalTime>
  <Words>2815</Words>
  <Application>Microsoft Office PowerPoint</Application>
  <PresentationFormat>On-screen Show (4:3)</PresentationFormat>
  <Paragraphs>409</Paragraphs>
  <Slides>56</Slides>
  <Notes>25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9" baseType="lpstr">
      <vt:lpstr>Median</vt:lpstr>
      <vt:lpstr>Office Theme</vt:lpstr>
      <vt:lpstr>Clip</vt:lpstr>
      <vt:lpstr>ЗДРАВЉЕ И ЗАШТИТА ЗДРАВЉА</vt:lpstr>
      <vt:lpstr>Садржај излагања</vt:lpstr>
      <vt:lpstr>ДФИНИЦИЈА ЗДРАВЉА СВЕТСКЕ ЗДРАВСТВЕНЕ ОРГАНИЗАЦИЈЕ</vt:lpstr>
      <vt:lpstr>СОЦИЈАЛНО БЛАГОСТАЊЕ (СЗО)</vt:lpstr>
      <vt:lpstr>ДЕФИНИЦИЈА ЗДРАВЉА СЗО</vt:lpstr>
      <vt:lpstr>      The Health–Illness Continuum</vt:lpstr>
      <vt:lpstr>PowerPoint Presentation</vt:lpstr>
      <vt:lpstr>ЗДРАВСТВЕНА ЗАШТИТА</vt:lpstr>
      <vt:lpstr>Учесници у здравственој заштити</vt:lpstr>
      <vt:lpstr>НАЧЕЛА И ПРИНЦИПИ ЗДРАВСТВЕНЕ ЗАШТИТЕ</vt:lpstr>
      <vt:lpstr>НАЧЕЛА И ПРИНЦИПИ ЗДРАВСТВЕНЕ ЗАШТИТЕ</vt:lpstr>
      <vt:lpstr>НАЧЕЛА И ПРИНЦИПИ ЗДРАВСТВЕНЕ ЗАШТИТЕ</vt:lpstr>
      <vt:lpstr>НАЧЕЛА И ПРИНЦИПИ ЗДРАВСТВЕНЕ ЗАШТИТЕ</vt:lpstr>
      <vt:lpstr>НАЧЕЛА И ПРИНЦИПИ ЗДРАВСТВЕНЕ ЗАШТИТЕ</vt:lpstr>
      <vt:lpstr>НАЧЕЛА И ПРИНЦИПИ ЗДРАВСТВЕНЕ ЗАШТИТЕ</vt:lpstr>
      <vt:lpstr>НАЧЕЛА И ПРИНЦИПИ ЗДРАВСТВЕНЕ ЗАШТИТЕ</vt:lpstr>
      <vt:lpstr>НАЧЕЛА И ПРИНЦИПИ ЗДРАВСТВЕНЕ ЗАШТИТЕ</vt:lpstr>
      <vt:lpstr>ЗДРАВСТВЕНА ЗАШТИТА ЗАСНОВАНА НА ДОКАЗИМА</vt:lpstr>
      <vt:lpstr>МЕРЕ ЗДРАВСТВЕНЕ ЗАШТИТЕ</vt:lpstr>
      <vt:lpstr>Природни ток болести (Hutchinson, 1976.)</vt:lpstr>
      <vt:lpstr>Нивои и мере превенције (Level i Klark, 1972.)</vt:lpstr>
      <vt:lpstr>Циљеви интервенције</vt:lpstr>
      <vt:lpstr>Нивои превенције</vt:lpstr>
      <vt:lpstr>Примордијална превенција</vt:lpstr>
      <vt:lpstr>PowerPoint Presentation</vt:lpstr>
      <vt:lpstr>PowerPoint Presentation</vt:lpstr>
      <vt:lpstr>Мере имунизације</vt:lpstr>
      <vt:lpstr>PowerPoint Presentation</vt:lpstr>
      <vt:lpstr>PowerPoint Presentation</vt:lpstr>
      <vt:lpstr>Дефиниција скрининга </vt:lpstr>
      <vt:lpstr>Секундарна превенција- мере за рано откривање Скрининг у односу на фазе природног тока болести</vt:lpstr>
      <vt:lpstr>Врсте скрининга</vt:lpstr>
      <vt:lpstr>Типови скрининга  </vt:lpstr>
      <vt:lpstr>Типови скрининга  </vt:lpstr>
      <vt:lpstr>Tипови скрининга  </vt:lpstr>
      <vt:lpstr>Tипови скрининга   </vt:lpstr>
      <vt:lpstr>Tипови скрининга  </vt:lpstr>
      <vt:lpstr>Критеријуми за организовање скрининга </vt:lpstr>
      <vt:lpstr>Kритеријуми везани за скрининг тест  </vt:lpstr>
      <vt:lpstr>Kритеријуми везани за скрининг тест </vt:lpstr>
      <vt:lpstr>Валидност  теста </vt:lpstr>
      <vt:lpstr>PowerPoint Presentation</vt:lpstr>
      <vt:lpstr>Kритеријуми везани за скрининг тест   </vt:lpstr>
      <vt:lpstr>Организовани скрининг у РС S</vt:lpstr>
      <vt:lpstr>Кључни актери организованог скрининга </vt:lpstr>
      <vt:lpstr>         </vt:lpstr>
      <vt:lpstr>Благовремено и ефикасно лечење обољења</vt:lpstr>
      <vt:lpstr>Мере ограничавања неспособности и рехабилитације</vt:lpstr>
      <vt:lpstr>ДЕТЕРМИНАНТЕ ЗДРАВЉА</vt:lpstr>
      <vt:lpstr>ФАКТОРИ КОЈИ УТИЧУ НА ЗДРАВЉЕ</vt:lpstr>
      <vt:lpstr>ФАКТОРИ КОЈИ УТИЧУ НА ЗДРАВЉЕ</vt:lpstr>
      <vt:lpstr>ФАКТОРИ КОЈИ УТИЧУ НА ЗДРАВЉЕ</vt:lpstr>
      <vt:lpstr>УТИЦАЈ ДЕТЕРМИНАНТИ НА ЗДРАВЉЕ</vt:lpstr>
      <vt:lpstr>PowerPoint Presentation</vt:lpstr>
      <vt:lpstr>Основне одреднице здравља</vt:lpstr>
      <vt:lpstr>Ваша питања и коментари!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Вештина комуникације код спровођења дијагностичко терапијских процедура</dc:title>
  <dc:creator>Sunshine</dc:creator>
  <cp:lastModifiedBy>Ceca</cp:lastModifiedBy>
  <cp:revision>635</cp:revision>
  <dcterms:created xsi:type="dcterms:W3CDTF">2013-01-30T11:19:47Z</dcterms:created>
  <dcterms:modified xsi:type="dcterms:W3CDTF">2020-09-19T12:43:22Z</dcterms:modified>
</cp:coreProperties>
</file>